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2" r:id="rId1"/>
  </p:sldMasterIdLst>
  <p:notesMasterIdLst>
    <p:notesMasterId r:id="rId59"/>
  </p:notesMasterIdLst>
  <p:handoutMasterIdLst>
    <p:handoutMasterId r:id="rId60"/>
  </p:handoutMasterIdLst>
  <p:sldIdLst>
    <p:sldId id="300" r:id="rId2"/>
    <p:sldId id="397" r:id="rId3"/>
    <p:sldId id="398" r:id="rId4"/>
    <p:sldId id="453" r:id="rId5"/>
    <p:sldId id="399" r:id="rId6"/>
    <p:sldId id="400" r:id="rId7"/>
    <p:sldId id="402" r:id="rId8"/>
    <p:sldId id="403" r:id="rId9"/>
    <p:sldId id="401" r:id="rId10"/>
    <p:sldId id="404" r:id="rId11"/>
    <p:sldId id="405" r:id="rId12"/>
    <p:sldId id="406" r:id="rId13"/>
    <p:sldId id="407" r:id="rId14"/>
    <p:sldId id="408" r:id="rId15"/>
    <p:sldId id="409" r:id="rId16"/>
    <p:sldId id="410" r:id="rId17"/>
    <p:sldId id="411" r:id="rId18"/>
    <p:sldId id="412" r:id="rId19"/>
    <p:sldId id="413" r:id="rId20"/>
    <p:sldId id="452" r:id="rId21"/>
    <p:sldId id="415" r:id="rId22"/>
    <p:sldId id="416" r:id="rId23"/>
    <p:sldId id="418" r:id="rId24"/>
    <p:sldId id="419" r:id="rId25"/>
    <p:sldId id="420" r:id="rId26"/>
    <p:sldId id="421" r:id="rId27"/>
    <p:sldId id="422" r:id="rId28"/>
    <p:sldId id="423" r:id="rId29"/>
    <p:sldId id="424" r:id="rId30"/>
    <p:sldId id="425" r:id="rId31"/>
    <p:sldId id="426" r:id="rId32"/>
    <p:sldId id="427" r:id="rId33"/>
    <p:sldId id="428" r:id="rId34"/>
    <p:sldId id="429" r:id="rId35"/>
    <p:sldId id="430" r:id="rId36"/>
    <p:sldId id="431" r:id="rId37"/>
    <p:sldId id="432" r:id="rId38"/>
    <p:sldId id="433" r:id="rId39"/>
    <p:sldId id="434" r:id="rId40"/>
    <p:sldId id="435" r:id="rId41"/>
    <p:sldId id="436" r:id="rId42"/>
    <p:sldId id="437" r:id="rId43"/>
    <p:sldId id="438" r:id="rId44"/>
    <p:sldId id="439" r:id="rId45"/>
    <p:sldId id="451" r:id="rId46"/>
    <p:sldId id="441" r:id="rId47"/>
    <p:sldId id="440" r:id="rId48"/>
    <p:sldId id="442" r:id="rId49"/>
    <p:sldId id="443" r:id="rId50"/>
    <p:sldId id="444" r:id="rId51"/>
    <p:sldId id="445" r:id="rId52"/>
    <p:sldId id="446" r:id="rId53"/>
    <p:sldId id="447" r:id="rId54"/>
    <p:sldId id="448" r:id="rId55"/>
    <p:sldId id="449" r:id="rId56"/>
    <p:sldId id="450" r:id="rId57"/>
    <p:sldId id="317" r:id="rId58"/>
  </p:sldIdLst>
  <p:sldSz cx="9144000" cy="6858000" type="screen4x3"/>
  <p:notesSz cx="6797675" cy="99266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834" autoAdjust="0"/>
    <p:restoredTop sz="82585" autoAdjust="0"/>
  </p:normalViewPr>
  <p:slideViewPr>
    <p:cSldViewPr>
      <p:cViewPr varScale="1">
        <p:scale>
          <a:sx n="105" d="100"/>
          <a:sy n="105" d="100"/>
        </p:scale>
        <p:origin x="166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85" d="100"/>
        <a:sy n="185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4496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535143-BC93-0C47-AC04-3324A738456F}" type="doc">
      <dgm:prSet loTypeId="urn:microsoft.com/office/officeart/2005/8/layout/vProcess5" loCatId="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32BB4C48-0DC4-1444-9771-7EF0780E201B}">
      <dgm:prSet phldrT="[Text]" custT="1"/>
      <dgm:spPr/>
      <dgm:t>
        <a:bodyPr/>
        <a:lstStyle/>
        <a:p>
          <a:r>
            <a:rPr lang="en-US" sz="2800" b="0" i="0" dirty="0">
              <a:latin typeface="Calibri Light" panose="020F0302020204030204" pitchFamily="34" charset="0"/>
              <a:cs typeface="Calibri Light" panose="020F0302020204030204" pitchFamily="34" charset="0"/>
            </a:rPr>
            <a:t>Expert panel formation</a:t>
          </a:r>
        </a:p>
      </dgm:t>
    </dgm:pt>
    <dgm:pt modelId="{38EA48D2-2EF9-654A-ACF6-249FC9F7B5C4}" type="parTrans" cxnId="{6E22EB82-9548-154F-8FC9-35184F336002}">
      <dgm:prSet/>
      <dgm:spPr/>
      <dgm:t>
        <a:bodyPr/>
        <a:lstStyle/>
        <a:p>
          <a:endParaRPr lang="en-US" sz="2400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7B4CFE7-3B3E-8E49-9671-E6CADD1BFD47}" type="sibTrans" cxnId="{6E22EB82-9548-154F-8FC9-35184F336002}">
      <dgm:prSet custT="1"/>
      <dgm:spPr/>
      <dgm:t>
        <a:bodyPr/>
        <a:lstStyle/>
        <a:p>
          <a:endParaRPr lang="en-US" sz="2800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BF560B7C-309B-1444-A9E1-FD4CDD74284F}">
      <dgm:prSet phldrT="[Text]" custT="1"/>
      <dgm:spPr/>
      <dgm:t>
        <a:bodyPr/>
        <a:lstStyle/>
        <a:p>
          <a:r>
            <a:rPr lang="en-US" sz="2800" b="0" i="0" dirty="0">
              <a:latin typeface="Calibri Light" panose="020F0302020204030204" pitchFamily="34" charset="0"/>
              <a:cs typeface="Calibri Light" panose="020F0302020204030204" pitchFamily="34" charset="0"/>
            </a:rPr>
            <a:t>Task distribution to panel</a:t>
          </a:r>
        </a:p>
      </dgm:t>
    </dgm:pt>
    <dgm:pt modelId="{19B22E46-3187-F648-9901-DDC7421268D7}" type="parTrans" cxnId="{8A5D9667-8DA5-864C-BE71-742B3A5FEA49}">
      <dgm:prSet/>
      <dgm:spPr/>
      <dgm:t>
        <a:bodyPr/>
        <a:lstStyle/>
        <a:p>
          <a:endParaRPr lang="en-US" sz="2400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71F68417-BE97-F24B-B97E-9F1B203429D1}" type="sibTrans" cxnId="{8A5D9667-8DA5-864C-BE71-742B3A5FEA49}">
      <dgm:prSet custT="1"/>
      <dgm:spPr/>
      <dgm:t>
        <a:bodyPr/>
        <a:lstStyle/>
        <a:p>
          <a:endParaRPr lang="en-US" sz="2800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48859121-9360-7A4F-A6A6-6A2AEC775AF4}">
      <dgm:prSet phldrT="[Text]" custT="1"/>
      <dgm:spPr/>
      <dgm:t>
        <a:bodyPr/>
        <a:lstStyle/>
        <a:p>
          <a:r>
            <a:rPr lang="en-US" sz="2800" b="0" i="0" dirty="0">
              <a:latin typeface="Calibri Light" panose="020F0302020204030204" pitchFamily="34" charset="0"/>
              <a:cs typeface="Calibri Light" panose="020F0302020204030204" pitchFamily="34" charset="0"/>
            </a:rPr>
            <a:t>Forecast on proposed analogy</a:t>
          </a:r>
        </a:p>
      </dgm:t>
    </dgm:pt>
    <dgm:pt modelId="{C58BEB95-6DC0-8544-93AE-1E39911E2596}" type="parTrans" cxnId="{193975F7-DC7D-EC44-8307-9ED890425BC4}">
      <dgm:prSet/>
      <dgm:spPr/>
      <dgm:t>
        <a:bodyPr/>
        <a:lstStyle/>
        <a:p>
          <a:endParaRPr lang="en-US" sz="2400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348E2A3-C0B8-EA49-A64D-5BA2C2151092}" type="sibTrans" cxnId="{193975F7-DC7D-EC44-8307-9ED890425BC4}">
      <dgm:prSet custT="1"/>
      <dgm:spPr/>
      <dgm:t>
        <a:bodyPr/>
        <a:lstStyle/>
        <a:p>
          <a:endParaRPr lang="en-US" sz="2800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4202DE66-50C2-2446-BA75-EEF0E702D332}">
      <dgm:prSet custT="1"/>
      <dgm:spPr/>
      <dgm:t>
        <a:bodyPr/>
        <a:lstStyle/>
        <a:p>
          <a:r>
            <a:rPr lang="en-US" sz="2800" b="0" i="0" dirty="0">
              <a:latin typeface="Calibri Light" panose="020F0302020204030204" pitchFamily="34" charset="0"/>
              <a:cs typeface="Calibri Light" panose="020F0302020204030204" pitchFamily="34" charset="0"/>
            </a:rPr>
            <a:t>Assess similarity with target situation</a:t>
          </a:r>
        </a:p>
      </dgm:t>
    </dgm:pt>
    <dgm:pt modelId="{A36CDC48-4F61-E548-8529-B6FAE8D8C8B9}" type="parTrans" cxnId="{C9A4BDC7-FD93-A34A-B0A8-A0B97C4EA99A}">
      <dgm:prSet/>
      <dgm:spPr/>
      <dgm:t>
        <a:bodyPr/>
        <a:lstStyle/>
        <a:p>
          <a:endParaRPr lang="en-US" sz="2400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55AA8FA9-88A9-B147-A613-37BDA9EE42B6}" type="sibTrans" cxnId="{C9A4BDC7-FD93-A34A-B0A8-A0B97C4EA99A}">
      <dgm:prSet custT="1"/>
      <dgm:spPr/>
      <dgm:t>
        <a:bodyPr/>
        <a:lstStyle/>
        <a:p>
          <a:endParaRPr lang="en-US" sz="2800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8844E5C9-6AF8-814F-82A7-EF6AC26CB7D2}">
      <dgm:prSet custT="1"/>
      <dgm:spPr/>
      <dgm:t>
        <a:bodyPr/>
        <a:lstStyle/>
        <a:p>
          <a:r>
            <a:rPr lang="en-US" sz="2800" b="0" i="0" dirty="0">
              <a:latin typeface="Calibri Light" panose="020F0302020204030204" pitchFamily="34" charset="0"/>
              <a:cs typeface="Calibri Light" panose="020F0302020204030204" pitchFamily="34" charset="0"/>
            </a:rPr>
            <a:t>Final forecast by weighted average </a:t>
          </a:r>
        </a:p>
      </dgm:t>
    </dgm:pt>
    <dgm:pt modelId="{576D29A4-E69C-C94E-9F2B-D5FF062079ED}" type="parTrans" cxnId="{0679FB0E-9B86-CB4E-A8E3-CA96D698BA98}">
      <dgm:prSet/>
      <dgm:spPr/>
      <dgm:t>
        <a:bodyPr/>
        <a:lstStyle/>
        <a:p>
          <a:endParaRPr lang="en-US" sz="2400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0C77D746-22C3-4C46-BC6E-C3E3371CC654}" type="sibTrans" cxnId="{0679FB0E-9B86-CB4E-A8E3-CA96D698BA98}">
      <dgm:prSet/>
      <dgm:spPr/>
      <dgm:t>
        <a:bodyPr/>
        <a:lstStyle/>
        <a:p>
          <a:endParaRPr lang="en-US" sz="2400" b="0" i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5F986D5C-85C9-744E-92AD-B217C6EBC95E}" type="pres">
      <dgm:prSet presAssocID="{26535143-BC93-0C47-AC04-3324A738456F}" presName="outerComposite" presStyleCnt="0">
        <dgm:presLayoutVars>
          <dgm:chMax val="5"/>
          <dgm:dir/>
          <dgm:resizeHandles val="exact"/>
        </dgm:presLayoutVars>
      </dgm:prSet>
      <dgm:spPr/>
    </dgm:pt>
    <dgm:pt modelId="{C254B963-C359-1047-AB9A-B72A7DB2222A}" type="pres">
      <dgm:prSet presAssocID="{26535143-BC93-0C47-AC04-3324A738456F}" presName="dummyMaxCanvas" presStyleCnt="0">
        <dgm:presLayoutVars/>
      </dgm:prSet>
      <dgm:spPr/>
    </dgm:pt>
    <dgm:pt modelId="{2AED10E5-1625-014A-9619-472BF166620A}" type="pres">
      <dgm:prSet presAssocID="{26535143-BC93-0C47-AC04-3324A738456F}" presName="FiveNodes_1" presStyleLbl="node1" presStyleIdx="0" presStyleCnt="5">
        <dgm:presLayoutVars>
          <dgm:bulletEnabled val="1"/>
        </dgm:presLayoutVars>
      </dgm:prSet>
      <dgm:spPr/>
    </dgm:pt>
    <dgm:pt modelId="{DC77D34D-2349-BF4C-8F70-71ED410DEEDC}" type="pres">
      <dgm:prSet presAssocID="{26535143-BC93-0C47-AC04-3324A738456F}" presName="FiveNodes_2" presStyleLbl="node1" presStyleIdx="1" presStyleCnt="5">
        <dgm:presLayoutVars>
          <dgm:bulletEnabled val="1"/>
        </dgm:presLayoutVars>
      </dgm:prSet>
      <dgm:spPr/>
    </dgm:pt>
    <dgm:pt modelId="{EA4E672E-A014-CF48-87D0-400206DE0B6E}" type="pres">
      <dgm:prSet presAssocID="{26535143-BC93-0C47-AC04-3324A738456F}" presName="FiveNodes_3" presStyleLbl="node1" presStyleIdx="2" presStyleCnt="5">
        <dgm:presLayoutVars>
          <dgm:bulletEnabled val="1"/>
        </dgm:presLayoutVars>
      </dgm:prSet>
      <dgm:spPr/>
    </dgm:pt>
    <dgm:pt modelId="{7AF40071-886B-D245-A7CD-CED58400B09A}" type="pres">
      <dgm:prSet presAssocID="{26535143-BC93-0C47-AC04-3324A738456F}" presName="FiveNodes_4" presStyleLbl="node1" presStyleIdx="3" presStyleCnt="5">
        <dgm:presLayoutVars>
          <dgm:bulletEnabled val="1"/>
        </dgm:presLayoutVars>
      </dgm:prSet>
      <dgm:spPr/>
    </dgm:pt>
    <dgm:pt modelId="{267B443D-F08C-614B-87EA-275235D85ABB}" type="pres">
      <dgm:prSet presAssocID="{26535143-BC93-0C47-AC04-3324A738456F}" presName="FiveNodes_5" presStyleLbl="node1" presStyleIdx="4" presStyleCnt="5">
        <dgm:presLayoutVars>
          <dgm:bulletEnabled val="1"/>
        </dgm:presLayoutVars>
      </dgm:prSet>
      <dgm:spPr/>
    </dgm:pt>
    <dgm:pt modelId="{0585B72B-8F21-AC49-91B7-29C06685911C}" type="pres">
      <dgm:prSet presAssocID="{26535143-BC93-0C47-AC04-3324A738456F}" presName="FiveConn_1-2" presStyleLbl="fgAccFollowNode1" presStyleIdx="0" presStyleCnt="4">
        <dgm:presLayoutVars>
          <dgm:bulletEnabled val="1"/>
        </dgm:presLayoutVars>
      </dgm:prSet>
      <dgm:spPr/>
    </dgm:pt>
    <dgm:pt modelId="{6D86FA63-ECF2-4447-B31F-75D1F45ED00A}" type="pres">
      <dgm:prSet presAssocID="{26535143-BC93-0C47-AC04-3324A738456F}" presName="FiveConn_2-3" presStyleLbl="fgAccFollowNode1" presStyleIdx="1" presStyleCnt="4">
        <dgm:presLayoutVars>
          <dgm:bulletEnabled val="1"/>
        </dgm:presLayoutVars>
      </dgm:prSet>
      <dgm:spPr/>
    </dgm:pt>
    <dgm:pt modelId="{1CFE3C10-E843-2A4A-950D-F5277D5FF9B6}" type="pres">
      <dgm:prSet presAssocID="{26535143-BC93-0C47-AC04-3324A738456F}" presName="FiveConn_3-4" presStyleLbl="fgAccFollowNode1" presStyleIdx="2" presStyleCnt="4">
        <dgm:presLayoutVars>
          <dgm:bulletEnabled val="1"/>
        </dgm:presLayoutVars>
      </dgm:prSet>
      <dgm:spPr/>
    </dgm:pt>
    <dgm:pt modelId="{83BC3938-FCE2-1C45-81E2-E4C61F0D274E}" type="pres">
      <dgm:prSet presAssocID="{26535143-BC93-0C47-AC04-3324A738456F}" presName="FiveConn_4-5" presStyleLbl="fgAccFollowNode1" presStyleIdx="3" presStyleCnt="4">
        <dgm:presLayoutVars>
          <dgm:bulletEnabled val="1"/>
        </dgm:presLayoutVars>
      </dgm:prSet>
      <dgm:spPr/>
    </dgm:pt>
    <dgm:pt modelId="{3D30551A-E0DD-0145-A507-DB7089382D1E}" type="pres">
      <dgm:prSet presAssocID="{26535143-BC93-0C47-AC04-3324A738456F}" presName="FiveNodes_1_text" presStyleLbl="node1" presStyleIdx="4" presStyleCnt="5">
        <dgm:presLayoutVars>
          <dgm:bulletEnabled val="1"/>
        </dgm:presLayoutVars>
      </dgm:prSet>
      <dgm:spPr/>
    </dgm:pt>
    <dgm:pt modelId="{EE9F5122-C76F-0B46-B980-9E8B90425B16}" type="pres">
      <dgm:prSet presAssocID="{26535143-BC93-0C47-AC04-3324A738456F}" presName="FiveNodes_2_text" presStyleLbl="node1" presStyleIdx="4" presStyleCnt="5">
        <dgm:presLayoutVars>
          <dgm:bulletEnabled val="1"/>
        </dgm:presLayoutVars>
      </dgm:prSet>
      <dgm:spPr/>
    </dgm:pt>
    <dgm:pt modelId="{C7DF5BBB-DFC6-0541-ACCB-F0D7A42A345D}" type="pres">
      <dgm:prSet presAssocID="{26535143-BC93-0C47-AC04-3324A738456F}" presName="FiveNodes_3_text" presStyleLbl="node1" presStyleIdx="4" presStyleCnt="5">
        <dgm:presLayoutVars>
          <dgm:bulletEnabled val="1"/>
        </dgm:presLayoutVars>
      </dgm:prSet>
      <dgm:spPr/>
    </dgm:pt>
    <dgm:pt modelId="{28AD7B1B-3B19-094B-B7CB-43D0CDF5B2BC}" type="pres">
      <dgm:prSet presAssocID="{26535143-BC93-0C47-AC04-3324A738456F}" presName="FiveNodes_4_text" presStyleLbl="node1" presStyleIdx="4" presStyleCnt="5">
        <dgm:presLayoutVars>
          <dgm:bulletEnabled val="1"/>
        </dgm:presLayoutVars>
      </dgm:prSet>
      <dgm:spPr/>
    </dgm:pt>
    <dgm:pt modelId="{84B6BA32-09BD-454D-B646-94A32F5DF7D4}" type="pres">
      <dgm:prSet presAssocID="{26535143-BC93-0C47-AC04-3324A738456F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0679FB0E-9B86-CB4E-A8E3-CA96D698BA98}" srcId="{26535143-BC93-0C47-AC04-3324A738456F}" destId="{8844E5C9-6AF8-814F-82A7-EF6AC26CB7D2}" srcOrd="4" destOrd="0" parTransId="{576D29A4-E69C-C94E-9F2B-D5FF062079ED}" sibTransId="{0C77D746-22C3-4C46-BC6E-C3E3371CC654}"/>
    <dgm:cxn modelId="{4D6DD811-0D30-7347-BB2D-596554CD45A8}" type="presOf" srcId="{BF560B7C-309B-1444-A9E1-FD4CDD74284F}" destId="{EE9F5122-C76F-0B46-B980-9E8B90425B16}" srcOrd="1" destOrd="0" presId="urn:microsoft.com/office/officeart/2005/8/layout/vProcess5"/>
    <dgm:cxn modelId="{63B8911D-D1D4-7446-ABF0-4AFFE245F55B}" type="presOf" srcId="{26535143-BC93-0C47-AC04-3324A738456F}" destId="{5F986D5C-85C9-744E-92AD-B217C6EBC95E}" srcOrd="0" destOrd="0" presId="urn:microsoft.com/office/officeart/2005/8/layout/vProcess5"/>
    <dgm:cxn modelId="{DFE4BC2B-72ED-F94C-8B93-930C4C53CB0F}" type="presOf" srcId="{48859121-9360-7A4F-A6A6-6A2AEC775AF4}" destId="{C7DF5BBB-DFC6-0541-ACCB-F0D7A42A345D}" srcOrd="1" destOrd="0" presId="urn:microsoft.com/office/officeart/2005/8/layout/vProcess5"/>
    <dgm:cxn modelId="{D9764243-831C-3548-8D09-89B38A8806AE}" type="presOf" srcId="{48859121-9360-7A4F-A6A6-6A2AEC775AF4}" destId="{EA4E672E-A014-CF48-87D0-400206DE0B6E}" srcOrd="0" destOrd="0" presId="urn:microsoft.com/office/officeart/2005/8/layout/vProcess5"/>
    <dgm:cxn modelId="{6572605C-D9C3-6E44-834D-F23A5954F904}" type="presOf" srcId="{8844E5C9-6AF8-814F-82A7-EF6AC26CB7D2}" destId="{267B443D-F08C-614B-87EA-275235D85ABB}" srcOrd="0" destOrd="0" presId="urn:microsoft.com/office/officeart/2005/8/layout/vProcess5"/>
    <dgm:cxn modelId="{6BBC335F-C11C-F44F-8175-E321162DCB47}" type="presOf" srcId="{4202DE66-50C2-2446-BA75-EEF0E702D332}" destId="{7AF40071-886B-D245-A7CD-CED58400B09A}" srcOrd="0" destOrd="0" presId="urn:microsoft.com/office/officeart/2005/8/layout/vProcess5"/>
    <dgm:cxn modelId="{8A5D9667-8DA5-864C-BE71-742B3A5FEA49}" srcId="{26535143-BC93-0C47-AC04-3324A738456F}" destId="{BF560B7C-309B-1444-A9E1-FD4CDD74284F}" srcOrd="1" destOrd="0" parTransId="{19B22E46-3187-F648-9901-DDC7421268D7}" sibTransId="{71F68417-BE97-F24B-B97E-9F1B203429D1}"/>
    <dgm:cxn modelId="{7CB55470-F9BB-2A42-B1AB-D9DDF1760D4D}" type="presOf" srcId="{A7B4CFE7-3B3E-8E49-9671-E6CADD1BFD47}" destId="{0585B72B-8F21-AC49-91B7-29C06685911C}" srcOrd="0" destOrd="0" presId="urn:microsoft.com/office/officeart/2005/8/layout/vProcess5"/>
    <dgm:cxn modelId="{8EAA3477-478C-0647-870A-66067E514569}" type="presOf" srcId="{71F68417-BE97-F24B-B97E-9F1B203429D1}" destId="{6D86FA63-ECF2-4447-B31F-75D1F45ED00A}" srcOrd="0" destOrd="0" presId="urn:microsoft.com/office/officeart/2005/8/layout/vProcess5"/>
    <dgm:cxn modelId="{6E22EB82-9548-154F-8FC9-35184F336002}" srcId="{26535143-BC93-0C47-AC04-3324A738456F}" destId="{32BB4C48-0DC4-1444-9771-7EF0780E201B}" srcOrd="0" destOrd="0" parTransId="{38EA48D2-2EF9-654A-ACF6-249FC9F7B5C4}" sibTransId="{A7B4CFE7-3B3E-8E49-9671-E6CADD1BFD47}"/>
    <dgm:cxn modelId="{4E603A8E-ADAD-7942-B699-6DB5C82A1179}" type="presOf" srcId="{A348E2A3-C0B8-EA49-A64D-5BA2C2151092}" destId="{1CFE3C10-E843-2A4A-950D-F5277D5FF9B6}" srcOrd="0" destOrd="0" presId="urn:microsoft.com/office/officeart/2005/8/layout/vProcess5"/>
    <dgm:cxn modelId="{3BEEF28F-9319-D945-AF8C-475A8E671228}" type="presOf" srcId="{32BB4C48-0DC4-1444-9771-7EF0780E201B}" destId="{3D30551A-E0DD-0145-A507-DB7089382D1E}" srcOrd="1" destOrd="0" presId="urn:microsoft.com/office/officeart/2005/8/layout/vProcess5"/>
    <dgm:cxn modelId="{B40C9D9D-EA77-6A4A-8129-E9A16392FEA1}" type="presOf" srcId="{4202DE66-50C2-2446-BA75-EEF0E702D332}" destId="{28AD7B1B-3B19-094B-B7CB-43D0CDF5B2BC}" srcOrd="1" destOrd="0" presId="urn:microsoft.com/office/officeart/2005/8/layout/vProcess5"/>
    <dgm:cxn modelId="{C9A4BDC7-FD93-A34A-B0A8-A0B97C4EA99A}" srcId="{26535143-BC93-0C47-AC04-3324A738456F}" destId="{4202DE66-50C2-2446-BA75-EEF0E702D332}" srcOrd="3" destOrd="0" parTransId="{A36CDC48-4F61-E548-8529-B6FAE8D8C8B9}" sibTransId="{55AA8FA9-88A9-B147-A613-37BDA9EE42B6}"/>
    <dgm:cxn modelId="{1E1893CB-89CB-2941-A9F9-67A75DBD81AD}" type="presOf" srcId="{55AA8FA9-88A9-B147-A613-37BDA9EE42B6}" destId="{83BC3938-FCE2-1C45-81E2-E4C61F0D274E}" srcOrd="0" destOrd="0" presId="urn:microsoft.com/office/officeart/2005/8/layout/vProcess5"/>
    <dgm:cxn modelId="{AB0184D5-E1A2-7745-BECC-8CB739696C44}" type="presOf" srcId="{8844E5C9-6AF8-814F-82A7-EF6AC26CB7D2}" destId="{84B6BA32-09BD-454D-B646-94A32F5DF7D4}" srcOrd="1" destOrd="0" presId="urn:microsoft.com/office/officeart/2005/8/layout/vProcess5"/>
    <dgm:cxn modelId="{87E262DE-C24C-8D42-B8D6-5AD7AB483F99}" type="presOf" srcId="{BF560B7C-309B-1444-A9E1-FD4CDD74284F}" destId="{DC77D34D-2349-BF4C-8F70-71ED410DEEDC}" srcOrd="0" destOrd="0" presId="urn:microsoft.com/office/officeart/2005/8/layout/vProcess5"/>
    <dgm:cxn modelId="{193975F7-DC7D-EC44-8307-9ED890425BC4}" srcId="{26535143-BC93-0C47-AC04-3324A738456F}" destId="{48859121-9360-7A4F-A6A6-6A2AEC775AF4}" srcOrd="2" destOrd="0" parTransId="{C58BEB95-6DC0-8544-93AE-1E39911E2596}" sibTransId="{A348E2A3-C0B8-EA49-A64D-5BA2C2151092}"/>
    <dgm:cxn modelId="{2218FEF8-3803-FA4B-B1E5-36F5CE70617F}" type="presOf" srcId="{32BB4C48-0DC4-1444-9771-7EF0780E201B}" destId="{2AED10E5-1625-014A-9619-472BF166620A}" srcOrd="0" destOrd="0" presId="urn:microsoft.com/office/officeart/2005/8/layout/vProcess5"/>
    <dgm:cxn modelId="{64E21BE8-D0FF-FC45-B181-3A513931D7E3}" type="presParOf" srcId="{5F986D5C-85C9-744E-92AD-B217C6EBC95E}" destId="{C254B963-C359-1047-AB9A-B72A7DB2222A}" srcOrd="0" destOrd="0" presId="urn:microsoft.com/office/officeart/2005/8/layout/vProcess5"/>
    <dgm:cxn modelId="{2DCA7682-3CD4-E54E-8A57-19BDFDC535FC}" type="presParOf" srcId="{5F986D5C-85C9-744E-92AD-B217C6EBC95E}" destId="{2AED10E5-1625-014A-9619-472BF166620A}" srcOrd="1" destOrd="0" presId="urn:microsoft.com/office/officeart/2005/8/layout/vProcess5"/>
    <dgm:cxn modelId="{EA905B14-01CA-C94C-B7CA-E23C5DBB9498}" type="presParOf" srcId="{5F986D5C-85C9-744E-92AD-B217C6EBC95E}" destId="{DC77D34D-2349-BF4C-8F70-71ED410DEEDC}" srcOrd="2" destOrd="0" presId="urn:microsoft.com/office/officeart/2005/8/layout/vProcess5"/>
    <dgm:cxn modelId="{0A229D52-D721-3E42-952B-99C61B762F3F}" type="presParOf" srcId="{5F986D5C-85C9-744E-92AD-B217C6EBC95E}" destId="{EA4E672E-A014-CF48-87D0-400206DE0B6E}" srcOrd="3" destOrd="0" presId="urn:microsoft.com/office/officeart/2005/8/layout/vProcess5"/>
    <dgm:cxn modelId="{28756DCC-13E2-7845-9E52-2DA28FAD0BF8}" type="presParOf" srcId="{5F986D5C-85C9-744E-92AD-B217C6EBC95E}" destId="{7AF40071-886B-D245-A7CD-CED58400B09A}" srcOrd="4" destOrd="0" presId="urn:microsoft.com/office/officeart/2005/8/layout/vProcess5"/>
    <dgm:cxn modelId="{E9B8F7CE-BDAB-3447-84BD-8490EE991355}" type="presParOf" srcId="{5F986D5C-85C9-744E-92AD-B217C6EBC95E}" destId="{267B443D-F08C-614B-87EA-275235D85ABB}" srcOrd="5" destOrd="0" presId="urn:microsoft.com/office/officeart/2005/8/layout/vProcess5"/>
    <dgm:cxn modelId="{45CEC05C-37E1-794C-9CE4-E2F27DBFC3C2}" type="presParOf" srcId="{5F986D5C-85C9-744E-92AD-B217C6EBC95E}" destId="{0585B72B-8F21-AC49-91B7-29C06685911C}" srcOrd="6" destOrd="0" presId="urn:microsoft.com/office/officeart/2005/8/layout/vProcess5"/>
    <dgm:cxn modelId="{50C7B2D8-697C-724D-9811-6CB885823EAA}" type="presParOf" srcId="{5F986D5C-85C9-744E-92AD-B217C6EBC95E}" destId="{6D86FA63-ECF2-4447-B31F-75D1F45ED00A}" srcOrd="7" destOrd="0" presId="urn:microsoft.com/office/officeart/2005/8/layout/vProcess5"/>
    <dgm:cxn modelId="{B8C72FA7-1EC3-4940-AB53-5C63D5EE7FED}" type="presParOf" srcId="{5F986D5C-85C9-744E-92AD-B217C6EBC95E}" destId="{1CFE3C10-E843-2A4A-950D-F5277D5FF9B6}" srcOrd="8" destOrd="0" presId="urn:microsoft.com/office/officeart/2005/8/layout/vProcess5"/>
    <dgm:cxn modelId="{6C6E5231-75A1-274A-8F6B-53B8DB132871}" type="presParOf" srcId="{5F986D5C-85C9-744E-92AD-B217C6EBC95E}" destId="{83BC3938-FCE2-1C45-81E2-E4C61F0D274E}" srcOrd="9" destOrd="0" presId="urn:microsoft.com/office/officeart/2005/8/layout/vProcess5"/>
    <dgm:cxn modelId="{5F12C68C-58D1-C848-9A53-695B3B3A028F}" type="presParOf" srcId="{5F986D5C-85C9-744E-92AD-B217C6EBC95E}" destId="{3D30551A-E0DD-0145-A507-DB7089382D1E}" srcOrd="10" destOrd="0" presId="urn:microsoft.com/office/officeart/2005/8/layout/vProcess5"/>
    <dgm:cxn modelId="{25C3EDF6-9E9B-D745-B2E2-6C81803DEA00}" type="presParOf" srcId="{5F986D5C-85C9-744E-92AD-B217C6EBC95E}" destId="{EE9F5122-C76F-0B46-B980-9E8B90425B16}" srcOrd="11" destOrd="0" presId="urn:microsoft.com/office/officeart/2005/8/layout/vProcess5"/>
    <dgm:cxn modelId="{A6F50679-7A70-E948-8FDB-8E0A64D39D80}" type="presParOf" srcId="{5F986D5C-85C9-744E-92AD-B217C6EBC95E}" destId="{C7DF5BBB-DFC6-0541-ACCB-F0D7A42A345D}" srcOrd="12" destOrd="0" presId="urn:microsoft.com/office/officeart/2005/8/layout/vProcess5"/>
    <dgm:cxn modelId="{70982F21-F51A-E74C-9B9D-2BFD89F91782}" type="presParOf" srcId="{5F986D5C-85C9-744E-92AD-B217C6EBC95E}" destId="{28AD7B1B-3B19-094B-B7CB-43D0CDF5B2BC}" srcOrd="13" destOrd="0" presId="urn:microsoft.com/office/officeart/2005/8/layout/vProcess5"/>
    <dgm:cxn modelId="{62F0BECC-8E48-5F43-9D33-D81981F7D089}" type="presParOf" srcId="{5F986D5C-85C9-744E-92AD-B217C6EBC95E}" destId="{84B6BA32-09BD-454D-B646-94A32F5DF7D4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ED10E5-1625-014A-9619-472BF166620A}">
      <dsp:nvSpPr>
        <dsp:cNvPr id="0" name=""/>
        <dsp:cNvSpPr/>
      </dsp:nvSpPr>
      <dsp:spPr>
        <a:xfrm>
          <a:off x="0" y="0"/>
          <a:ext cx="6728487" cy="771273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Expert panel formation</a:t>
          </a:r>
        </a:p>
      </dsp:txBody>
      <dsp:txXfrm>
        <a:off x="22590" y="22590"/>
        <a:ext cx="5805984" cy="726093"/>
      </dsp:txXfrm>
    </dsp:sp>
    <dsp:sp modelId="{DC77D34D-2349-BF4C-8F70-71ED410DEEDC}">
      <dsp:nvSpPr>
        <dsp:cNvPr id="0" name=""/>
        <dsp:cNvSpPr/>
      </dsp:nvSpPr>
      <dsp:spPr>
        <a:xfrm>
          <a:off x="502452" y="878394"/>
          <a:ext cx="6728487" cy="771273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-95423"/>
            <a:satOff val="4252"/>
            <a:lumOff val="59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Task distribution to panel</a:t>
          </a:r>
        </a:p>
      </dsp:txBody>
      <dsp:txXfrm>
        <a:off x="525042" y="900984"/>
        <a:ext cx="5679528" cy="726093"/>
      </dsp:txXfrm>
    </dsp:sp>
    <dsp:sp modelId="{EA4E672E-A014-CF48-87D0-400206DE0B6E}">
      <dsp:nvSpPr>
        <dsp:cNvPr id="0" name=""/>
        <dsp:cNvSpPr/>
      </dsp:nvSpPr>
      <dsp:spPr>
        <a:xfrm>
          <a:off x="1004904" y="1756788"/>
          <a:ext cx="6728487" cy="771273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-190846"/>
            <a:satOff val="8505"/>
            <a:lumOff val="1188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Forecast on proposed analogy</a:t>
          </a:r>
        </a:p>
      </dsp:txBody>
      <dsp:txXfrm>
        <a:off x="1027494" y="1779378"/>
        <a:ext cx="5679528" cy="726093"/>
      </dsp:txXfrm>
    </dsp:sp>
    <dsp:sp modelId="{7AF40071-886B-D245-A7CD-CED58400B09A}">
      <dsp:nvSpPr>
        <dsp:cNvPr id="0" name=""/>
        <dsp:cNvSpPr/>
      </dsp:nvSpPr>
      <dsp:spPr>
        <a:xfrm>
          <a:off x="1507356" y="2635182"/>
          <a:ext cx="6728487" cy="771273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-286269"/>
            <a:satOff val="12757"/>
            <a:lumOff val="1783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Assess similarity with target situation</a:t>
          </a:r>
        </a:p>
      </dsp:txBody>
      <dsp:txXfrm>
        <a:off x="1529946" y="2657772"/>
        <a:ext cx="5679528" cy="726093"/>
      </dsp:txXfrm>
    </dsp:sp>
    <dsp:sp modelId="{267B443D-F08C-614B-87EA-275235D85ABB}">
      <dsp:nvSpPr>
        <dsp:cNvPr id="0" name=""/>
        <dsp:cNvSpPr/>
      </dsp:nvSpPr>
      <dsp:spPr>
        <a:xfrm>
          <a:off x="2009808" y="3513577"/>
          <a:ext cx="6728487" cy="771273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-381692"/>
            <a:satOff val="17009"/>
            <a:lumOff val="2377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Final forecast by weighted average </a:t>
          </a:r>
        </a:p>
      </dsp:txBody>
      <dsp:txXfrm>
        <a:off x="2032398" y="3536167"/>
        <a:ext cx="5679528" cy="726093"/>
      </dsp:txXfrm>
    </dsp:sp>
    <dsp:sp modelId="{0585B72B-8F21-AC49-91B7-29C06685911C}">
      <dsp:nvSpPr>
        <dsp:cNvPr id="0" name=""/>
        <dsp:cNvSpPr/>
      </dsp:nvSpPr>
      <dsp:spPr>
        <a:xfrm>
          <a:off x="6227160" y="563457"/>
          <a:ext cx="501327" cy="501327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b="0" i="0" kern="120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6339959" y="563457"/>
        <a:ext cx="275729" cy="377249"/>
      </dsp:txXfrm>
    </dsp:sp>
    <dsp:sp modelId="{6D86FA63-ECF2-4447-B31F-75D1F45ED00A}">
      <dsp:nvSpPr>
        <dsp:cNvPr id="0" name=""/>
        <dsp:cNvSpPr/>
      </dsp:nvSpPr>
      <dsp:spPr>
        <a:xfrm>
          <a:off x="6729612" y="1441852"/>
          <a:ext cx="501327" cy="501327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b="0" i="0" kern="120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6842411" y="1441852"/>
        <a:ext cx="275729" cy="377249"/>
      </dsp:txXfrm>
    </dsp:sp>
    <dsp:sp modelId="{1CFE3C10-E843-2A4A-950D-F5277D5FF9B6}">
      <dsp:nvSpPr>
        <dsp:cNvPr id="0" name=""/>
        <dsp:cNvSpPr/>
      </dsp:nvSpPr>
      <dsp:spPr>
        <a:xfrm>
          <a:off x="7232064" y="2307391"/>
          <a:ext cx="501327" cy="501327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b="0" i="0" kern="120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7344863" y="2307391"/>
        <a:ext cx="275729" cy="377249"/>
      </dsp:txXfrm>
    </dsp:sp>
    <dsp:sp modelId="{83BC3938-FCE2-1C45-81E2-E4C61F0D274E}">
      <dsp:nvSpPr>
        <dsp:cNvPr id="0" name=""/>
        <dsp:cNvSpPr/>
      </dsp:nvSpPr>
      <dsp:spPr>
        <a:xfrm>
          <a:off x="7734516" y="3194355"/>
          <a:ext cx="501327" cy="501327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b="0" i="0" kern="120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7847315" y="3194355"/>
        <a:ext cx="275729" cy="3772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2692DB-5B28-2045-9B4C-732859D817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2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322A23-E910-F743-9B74-1AF5788A3E6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9" y="12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D6D8AB0-3804-FD47-9824-DBA60C6BA637}" type="datetimeFigureOut">
              <a:rPr lang="zh-TW" altLang="en-US"/>
              <a:pPr>
                <a:defRPr/>
              </a:pPr>
              <a:t>2022/3/3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9C3EF2-D6DB-434C-BCBB-FE7D1334CC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165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227D9D-9780-AC43-8301-72A8474CE4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9" y="9428165"/>
            <a:ext cx="2946400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Arial" panose="020B0604020202020204" pitchFamily="34" charset="0"/>
              </a:defRPr>
            </a:lvl1pPr>
          </a:lstStyle>
          <a:p>
            <a:fld id="{454F1EF1-D221-EA48-8CD0-DF693290C5D9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B251911B-39DA-5547-8171-624D106DAA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2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CF0546A-25EE-FB42-9CB7-8FCDFF3DDB8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9689" y="12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5CD84A1-E8F8-A547-92AB-2B50B9545BA9}" type="datetimeFigureOut">
              <a:rPr lang="en-US"/>
              <a:pPr>
                <a:defRPr/>
              </a:pPr>
              <a:t>3/3/22</a:t>
            </a:fld>
            <a:endParaRPr lang="en-US" dirty="0"/>
          </a:p>
        </p:txBody>
      </p:sp>
      <p:sp>
        <p:nvSpPr>
          <p:cNvPr id="4" name="投影片圖像版面配置區 3">
            <a:extLst>
              <a:ext uri="{FF2B5EF4-FFF2-40B4-BE49-F238E27FC236}">
                <a16:creationId xmlns:a16="http://schemas.microsoft.com/office/drawing/2014/main" id="{44604EEF-81FD-0448-9CBA-DC65ABB04F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備忘稿版面配置區 4">
            <a:extLst>
              <a:ext uri="{FF2B5EF4-FFF2-40B4-BE49-F238E27FC236}">
                <a16:creationId xmlns:a16="http://schemas.microsoft.com/office/drawing/2014/main" id="{BC1707AA-621E-0C46-AA43-EE42616ED1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1" y="4714887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8039089-75E9-0F49-A207-DF533F5FDAE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28165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D7346D5-6457-6F47-AE07-C13D65EBF8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9689" y="9428165"/>
            <a:ext cx="2946400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Arial" panose="020B0604020202020204" pitchFamily="34" charset="0"/>
              </a:defRPr>
            </a:lvl1pPr>
          </a:lstStyle>
          <a:p>
            <a:fld id="{AAAEC759-9F4B-2F46-8026-8930C476A54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>
            <a:extLst>
              <a:ext uri="{FF2B5EF4-FFF2-40B4-BE49-F238E27FC236}">
                <a16:creationId xmlns:a16="http://schemas.microsoft.com/office/drawing/2014/main" id="{3424B139-67A3-8D48-8638-D53E779F8B7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>
            <a:extLst>
              <a:ext uri="{FF2B5EF4-FFF2-40B4-BE49-F238E27FC236}">
                <a16:creationId xmlns:a16="http://schemas.microsoft.com/office/drawing/2014/main" id="{FD0334E3-B816-7144-B2E5-F320DC27B38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5124" name="Slide Number Placeholder 3">
            <a:extLst>
              <a:ext uri="{FF2B5EF4-FFF2-40B4-BE49-F238E27FC236}">
                <a16:creationId xmlns:a16="http://schemas.microsoft.com/office/drawing/2014/main" id="{867C5B63-A46B-9B4A-8FB3-4A9494292F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8146454-0A82-1D49-89AC-7BAB182FBF4A}" type="slidenum">
              <a:rPr lang="en-US" altLang="en-US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Linear relationship between two variables.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EC759-9F4B-2F46-8026-8930C476A54C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3998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Monthly closing price.</a:t>
            </a:r>
          </a:p>
          <a:p>
            <a:r>
              <a:rPr lang="en-US" dirty="0"/>
              <a:t>Shade: confidence interval</a:t>
            </a:r>
          </a:p>
          <a:p>
            <a:r>
              <a:rPr lang="en-US" dirty="0"/>
              <a:t>Line: the correlation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EC759-9F4B-2F46-8026-8930C476A54C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9393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whether the statistical </a:t>
            </a:r>
            <a:r>
              <a:rPr lang="en-H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charateristics</a:t>
            </a:r>
            <a:r>
              <a:rPr lang="en-H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 time series depends on the observation time of its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EC759-9F4B-2F46-8026-8930C476A54C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8659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whether the statistical </a:t>
            </a:r>
            <a:r>
              <a:rPr lang="en-H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charateristics</a:t>
            </a:r>
            <a:r>
              <a:rPr lang="en-H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 time series depends on the observation time of its values</a:t>
            </a:r>
          </a:p>
          <a:p>
            <a:endParaRPr lang="en-HK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H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may turn a non-stationary time series data into a stationary one by </a:t>
            </a:r>
            <a:r>
              <a:rPr lang="en-HK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differecing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EC759-9F4B-2F46-8026-8930C476A54C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0931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Python: we can use the </a:t>
            </a:r>
            <a:r>
              <a:rPr lang="en-US" dirty="0" err="1"/>
              <a:t>statsmodels</a:t>
            </a:r>
            <a:r>
              <a:rPr lang="en-US" dirty="0"/>
              <a:t> API to do the test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EC759-9F4B-2F46-8026-8930C476A54C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7175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Seasonality: monthly (12) quarterly (4) weekly (52)</a:t>
            </a:r>
          </a:p>
          <a:p>
            <a:endParaRPr lang="en-US" dirty="0"/>
          </a:p>
          <a:p>
            <a:r>
              <a:rPr lang="en-US" dirty="0"/>
              <a:t>remainder is not just the error but also pattern not captured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EC759-9F4B-2F46-8026-8930C476A54C}" type="slidenum">
              <a:rPr lang="en-US" altLang="en-US" smtClean="0"/>
              <a:pPr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51347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Usually known as the naive forecast method.</a:t>
            </a:r>
          </a:p>
          <a:p>
            <a:r>
              <a:rPr lang="en-US" dirty="0"/>
              <a:t>What’s the issue?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EC759-9F4B-2F46-8026-8930C476A54C}" type="slidenum">
              <a:rPr lang="en-US" altLang="en-US" smtClean="0"/>
              <a:pPr/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7331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recent few data points</a:t>
            </a:r>
          </a:p>
          <a:p>
            <a:endParaRPr lang="en-US" dirty="0"/>
          </a:p>
          <a:p>
            <a:r>
              <a:rPr lang="en-US" dirty="0"/>
              <a:t>Equally weighted?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EC759-9F4B-2F46-8026-8930C476A54C}" type="slidenum">
              <a:rPr lang="en-US" altLang="en-US" smtClean="0"/>
              <a:pPr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79250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not make arbitrary parameters?</a:t>
            </a:r>
          </a:p>
          <a:p>
            <a:r>
              <a:rPr lang="en-US" dirty="0"/>
              <a:t>We will see this in the AR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EC759-9F4B-2F46-8026-8930C476A54C}" type="slidenum">
              <a:rPr lang="en-US" altLang="en-US" smtClean="0"/>
              <a:pPr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84937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Smaller: more equally weighted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EC759-9F4B-2F46-8026-8930C476A54C}" type="slidenum">
              <a:rPr lang="en-US" altLang="en-US" smtClean="0"/>
              <a:pPr/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9506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EC759-9F4B-2F46-8026-8930C476A54C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26973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weighted average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EC759-9F4B-2F46-8026-8930C476A54C}" type="slidenum">
              <a:rPr lang="en-US" altLang="en-US" smtClean="0"/>
              <a:pPr/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67191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just fitting!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EC759-9F4B-2F46-8026-8930C476A54C}" type="slidenum">
              <a:rPr lang="en-US" altLang="en-US" smtClean="0"/>
              <a:pPr/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8397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exponential smoothing for trend (slope 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EC759-9F4B-2F46-8026-8930C476A54C}" type="slidenum">
              <a:rPr lang="en-US" altLang="en-US" smtClean="0"/>
              <a:pPr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70660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EC759-9F4B-2F46-8026-8930C476A54C}" type="slidenum">
              <a:rPr lang="en-US" altLang="en-US" smtClean="0"/>
              <a:pPr/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67357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Here, </a:t>
            </a:r>
            <a:r>
              <a:rPr lang="en-H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trend is modelled as additive while the seasonality as multiplicative.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EC759-9F4B-2F46-8026-8930C476A54C}" type="slidenum">
              <a:rPr lang="en-US" altLang="en-US" smtClean="0"/>
              <a:pPr/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68750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EC759-9F4B-2F46-8026-8930C476A54C}" type="slidenum">
              <a:rPr lang="en-US" altLang="en-US" smtClean="0"/>
              <a:pPr/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73395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4F6AEB07-2A4E-2E41-A74F-D5D7FDA374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C43A84E0-F10A-9E48-8A8E-4925519AD1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AD905A26-3D11-374A-8B72-FDF740E209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0C3EE93-A285-A143-B70D-618D468835B9}" type="slidenum">
              <a:rPr lang="en-US" altLang="en-US"/>
              <a:pPr>
                <a:spcBef>
                  <a:spcPct val="0"/>
                </a:spcBef>
              </a:pPr>
              <a:t>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business context, forecasting is commonly adopted across various scenarios. </a:t>
            </a:r>
          </a:p>
          <a:p>
            <a:r>
              <a:rPr lang="en-H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finance, one usually find it important to make use of forecasting tools to help predict the future stock or cryptocurrency values to make profits. </a:t>
            </a:r>
          </a:p>
          <a:p>
            <a:r>
              <a:rPr lang="en-H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operations management, it is critical to accurately manage inventory to avoid excessive storage cost due to misprediction of demand from the customers.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EC759-9F4B-2F46-8026-8930C476A54C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2054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One is qualitative approach, which is often referred to as </a:t>
            </a:r>
            <a:r>
              <a:rPr lang="en-HK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judgemental forecasts</a:t>
            </a:r>
          </a:p>
          <a:p>
            <a:r>
              <a:rPr lang="en-H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involving mental calculation using information which may be partially available or biased.</a:t>
            </a:r>
          </a:p>
          <a:p>
            <a:r>
              <a:rPr lang="en-H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judgemental forecasts are highly subjective and may vary across individuals due to limits in both internal factors (e.g., cognitive limits) </a:t>
            </a:r>
          </a:p>
          <a:p>
            <a:r>
              <a:rPr lang="en-H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well as external ones (e.g., political agendas).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EC759-9F4B-2F46-8026-8930C476A54C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8647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EC759-9F4B-2F46-8026-8930C476A54C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7266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EC759-9F4B-2F46-8026-8930C476A54C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6829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Iterative discussion such as interviewing and surveying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EC759-9F4B-2F46-8026-8930C476A54C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0502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To a large extent, extant data, especially well structured data, can provide significant amounts of signals to complement our qualitative assessment for a better prediction.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EC759-9F4B-2F46-8026-8930C476A54C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7495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look at the data.</a:t>
            </a:r>
          </a:p>
          <a:p>
            <a:r>
              <a:rPr lang="en-US" dirty="0"/>
              <a:t>e.g., outlier? Missing values?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EC759-9F4B-2F46-8026-8930C476A54C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96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98189-2082-B643-96B5-2D4106395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D3F1C8-4095-934A-AA4E-1BCDBF4487D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3083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C2E3D-D719-544D-8BC9-F526DAE11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7DC0FB-36FA-7540-9907-B9F822EF5D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7108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D86D70F-0357-AC4E-9570-1A3F5741D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B22E8A-E1E1-604F-82CF-30F945D6023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5582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A841B475-F55A-3746-A974-895A5162F3C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8C51595C-479E-5A48-A3ED-875CBA501A9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9561D2-916F-224A-BFC0-34574846B8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16416" y="6356350"/>
            <a:ext cx="370384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cs typeface="Arial" panose="020B0604020202020204" pitchFamily="34" charset="0"/>
              </a:defRPr>
            </a:lvl1pPr>
          </a:lstStyle>
          <a:p>
            <a:fld id="{7610BFF5-6DE0-9045-BA79-7E6CC392B27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9" r:id="rId3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4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hiyzuo/IS6400-Regress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ityu.zoom.us/j/99754454964?pwd=dzVMb1kvS3VTd2UvVTgzMzh0N3hrUT09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ityu.zoom.us/j/95851096414?pwd=WGU3T04vY3crTlZWc1A3MVQ5V0txUT09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be.com/playlist?list=PLoK4oIB1jeK0LHLbZW3DTT05e4srDYxFq" TargetMode="External"/><Relationship Id="rId2" Type="http://schemas.openxmlformats.org/officeDocument/2006/relationships/hyperlink" Target="https://otexts.com/fpp3/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標題 5">
            <a:extLst>
              <a:ext uri="{FF2B5EF4-FFF2-40B4-BE49-F238E27FC236}">
                <a16:creationId xmlns:a16="http://schemas.microsoft.com/office/drawing/2014/main" id="{BF932DCB-62A5-3B4A-AD38-48682C1AFD75}"/>
              </a:ext>
            </a:extLst>
          </p:cNvPr>
          <p:cNvSpPr txBox="1">
            <a:spLocks/>
          </p:cNvSpPr>
          <p:nvPr/>
        </p:nvSpPr>
        <p:spPr bwMode="auto">
          <a:xfrm>
            <a:off x="-324544" y="1916832"/>
            <a:ext cx="4896544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0" tIns="0" rIns="457200" bIns="0"/>
          <a:lstStyle>
            <a:lvl1pPr marL="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rgbClr val="262626"/>
                </a:solidFill>
                <a:cs typeface="Calibri" panose="020F0502020204030204" pitchFamily="34" charset="0"/>
              </a:rPr>
              <a:t>IS6400: </a:t>
            </a:r>
          </a:p>
          <a:p>
            <a:pPr marL="0"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rgbClr val="262626"/>
                </a:solidFill>
                <a:cs typeface="Calibri" panose="020F0502020204030204" pitchFamily="34" charset="0"/>
              </a:rPr>
              <a:t>Business Data Analytics</a:t>
            </a:r>
          </a:p>
          <a:p>
            <a:pPr marL="0" eaLnBrk="1" hangingPunct="1">
              <a:spcBef>
                <a:spcPct val="0"/>
              </a:spcBef>
              <a:buFontTx/>
              <a:buNone/>
            </a:pPr>
            <a:endParaRPr lang="en-US" altLang="en-US" sz="2400" b="1" i="1" dirty="0">
              <a:solidFill>
                <a:schemeClr val="bg1"/>
              </a:solidFill>
              <a:cs typeface="Calibri" panose="020F0502020204030204" pitchFamily="34" charset="0"/>
            </a:endParaRPr>
          </a:p>
          <a:p>
            <a:pPr marL="0" eaLnBrk="1" hangingPunct="1">
              <a:spcBef>
                <a:spcPct val="0"/>
              </a:spcBef>
              <a:buFontTx/>
              <a:buNone/>
            </a:pPr>
            <a:r>
              <a:rPr lang="en-US" altLang="en-US" sz="2400" b="1" i="1" dirty="0">
                <a:solidFill>
                  <a:schemeClr val="bg1"/>
                </a:solidFill>
                <a:cs typeface="Calibri" panose="020F0502020204030204" pitchFamily="34" charset="0"/>
              </a:rPr>
              <a:t>Time Series I: Smoothing</a:t>
            </a:r>
            <a:endParaRPr lang="en-US" altLang="en-US" sz="2800" b="1" dirty="0">
              <a:solidFill>
                <a:srgbClr val="262626"/>
              </a:solidFill>
              <a:cs typeface="Calibri" panose="020F0502020204030204" pitchFamily="34" charset="0"/>
            </a:endParaRPr>
          </a:p>
          <a:p>
            <a:pPr marL="0" eaLnBrk="1" hangingPunct="1">
              <a:spcBef>
                <a:spcPct val="0"/>
              </a:spcBef>
              <a:buFontTx/>
              <a:buNone/>
            </a:pPr>
            <a:endParaRPr lang="en-US" altLang="en-US" sz="2800" b="1" dirty="0">
              <a:solidFill>
                <a:srgbClr val="262626"/>
              </a:solidFill>
              <a:cs typeface="Calibri" panose="020F0502020204030204" pitchFamily="34" charset="0"/>
            </a:endParaRPr>
          </a:p>
        </p:txBody>
      </p:sp>
      <p:pic>
        <p:nvPicPr>
          <p:cNvPr id="4" name="Graphic 3" descr="Upward trend outline">
            <a:extLst>
              <a:ext uri="{FF2B5EF4-FFF2-40B4-BE49-F238E27FC236}">
                <a16:creationId xmlns:a16="http://schemas.microsoft.com/office/drawing/2014/main" id="{271B25FB-F2C5-D547-A41E-28D806579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429000"/>
            <a:ext cx="1656184" cy="165618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841FB-7A51-9F40-8BDB-C78EDDDB9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approach: Our 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AEE83-73D5-3148-AC81-2B9ED0EA6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there’s data!</a:t>
            </a:r>
          </a:p>
        </p:txBody>
      </p:sp>
      <p:pic>
        <p:nvPicPr>
          <p:cNvPr id="2052" name="Picture 4" descr="Cat Typing GIF - Cat Typing Typing On Computer - Discover &amp;amp; Share GIFs">
            <a:extLst>
              <a:ext uri="{FF2B5EF4-FFF2-40B4-BE49-F238E27FC236}">
                <a16:creationId xmlns:a16="http://schemas.microsoft.com/office/drawing/2014/main" id="{E09BCB0A-5D8B-7041-8768-AAA88DA2E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1908" y="3024801"/>
            <a:ext cx="6324600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368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A2009-D19E-4D4C-BC4D-A7AD347C6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talk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82C53-0681-C047-B84D-B6E14EE29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series features</a:t>
            </a:r>
          </a:p>
          <a:p>
            <a:endParaRPr lang="en-US" dirty="0"/>
          </a:p>
          <a:p>
            <a:r>
              <a:rPr lang="en-US" dirty="0"/>
              <a:t>Exponential Smoothing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AutoRegresison</a:t>
            </a:r>
            <a:endParaRPr lang="en-US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76880815-63E4-BF45-8231-6E9715C16D16}"/>
              </a:ext>
            </a:extLst>
          </p:cNvPr>
          <p:cNvSpPr/>
          <p:nvPr/>
        </p:nvSpPr>
        <p:spPr>
          <a:xfrm>
            <a:off x="5364088" y="1583323"/>
            <a:ext cx="360040" cy="2079334"/>
          </a:xfrm>
          <a:prstGeom prst="rightBrace">
            <a:avLst>
              <a:gd name="adj1" fmla="val 2447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0757E437-90C3-044A-B748-ABAB98E4F3D5}"/>
              </a:ext>
            </a:extLst>
          </p:cNvPr>
          <p:cNvSpPr/>
          <p:nvPr/>
        </p:nvSpPr>
        <p:spPr>
          <a:xfrm>
            <a:off x="5364088" y="4097855"/>
            <a:ext cx="360040" cy="771305"/>
          </a:xfrm>
          <a:prstGeom prst="rightBrace">
            <a:avLst>
              <a:gd name="adj1" fmla="val 2447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E6C4FCF-B864-534D-A91C-F434DE5598FE}"/>
              </a:ext>
            </a:extLst>
          </p:cNvPr>
          <p:cNvSpPr/>
          <p:nvPr/>
        </p:nvSpPr>
        <p:spPr>
          <a:xfrm>
            <a:off x="6012160" y="2348880"/>
            <a:ext cx="2088232" cy="79208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Week 7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F7A4660-091A-3C4B-9DFE-F4AE945A1A2A}"/>
              </a:ext>
            </a:extLst>
          </p:cNvPr>
          <p:cNvSpPr/>
          <p:nvPr/>
        </p:nvSpPr>
        <p:spPr>
          <a:xfrm>
            <a:off x="6012160" y="3901905"/>
            <a:ext cx="2088232" cy="79208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Week 8</a:t>
            </a:r>
          </a:p>
        </p:txBody>
      </p:sp>
    </p:spTree>
    <p:extLst>
      <p:ext uri="{BB962C8B-B14F-4D97-AF65-F5344CB8AC3E}">
        <p14:creationId xmlns:p14="http://schemas.microsoft.com/office/powerpoint/2010/main" val="4263484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5CFE1-32CE-F14A-B2A8-882754B70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journey begins with…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019F3-ED8E-FB4E-9D6C-EFAE38569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time series data?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D0896C-CB30-8F47-AA3E-68427CB05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844" y="2449230"/>
            <a:ext cx="7380312" cy="439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798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B14E5-1C7E-2F4D-83FC-518B4091F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61E86-642E-B74B-BBA2-B0BB6A040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Cross-sectional: Records about different objects (collected at the same time)</a:t>
            </a:r>
          </a:p>
          <a:p>
            <a:endParaRPr lang="en-US" dirty="0"/>
          </a:p>
          <a:p>
            <a:r>
              <a:rPr lang="en-US" dirty="0"/>
              <a:t>Example?</a:t>
            </a:r>
          </a:p>
          <a:p>
            <a:pPr lvl="1"/>
            <a:r>
              <a:rPr lang="en-US" dirty="0"/>
              <a:t>Student grade from IS6400 in 21/22 </a:t>
            </a:r>
            <a:r>
              <a:rPr lang="en-US" dirty="0" err="1"/>
              <a:t>SemB</a:t>
            </a:r>
            <a:endParaRPr lang="en-US" dirty="0"/>
          </a:p>
          <a:p>
            <a:pPr lvl="1"/>
            <a:r>
              <a:rPr lang="en-US" dirty="0"/>
              <a:t>Features of hotels on Airbnb in Jan 2022</a:t>
            </a:r>
          </a:p>
          <a:p>
            <a:pPr lvl="1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5312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25CAA-6E0C-8842-B217-665AE6ED2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BF9DE-3133-334A-8AD9-CD18BCD97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Series: repetitive data collected from the same object over time</a:t>
            </a:r>
          </a:p>
          <a:p>
            <a:endParaRPr lang="en-US" dirty="0"/>
          </a:p>
          <a:p>
            <a:r>
              <a:rPr lang="en-US" dirty="0"/>
              <a:t>Example?</a:t>
            </a:r>
          </a:p>
          <a:p>
            <a:pPr lvl="1"/>
            <a:r>
              <a:rPr lang="en-US" dirty="0"/>
              <a:t>Xiaomi’s stock price over time</a:t>
            </a:r>
          </a:p>
          <a:p>
            <a:pPr lvl="1"/>
            <a:r>
              <a:rPr lang="en-US" dirty="0"/>
              <a:t>Hilton Garden Inn’s ratings over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63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25CAA-6E0C-8842-B217-665AE6ED2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BF9DE-3133-334A-8AD9-CD18BCD97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Panel: Time series + Cross-sectional</a:t>
            </a:r>
          </a:p>
          <a:p>
            <a:pPr lvl="1"/>
            <a:r>
              <a:rPr lang="en-US" dirty="0"/>
              <a:t>Multiple objects</a:t>
            </a:r>
          </a:p>
          <a:p>
            <a:pPr lvl="1"/>
            <a:r>
              <a:rPr lang="en-US" dirty="0"/>
              <a:t>Multiple data collection time</a:t>
            </a:r>
          </a:p>
          <a:p>
            <a:endParaRPr lang="en-US" dirty="0"/>
          </a:p>
          <a:p>
            <a:r>
              <a:rPr lang="en-US" dirty="0"/>
              <a:t>Examples?</a:t>
            </a:r>
          </a:p>
          <a:p>
            <a:pPr lvl="1"/>
            <a:r>
              <a:rPr lang="en-US" dirty="0"/>
              <a:t>Airbnb rooms features from 2018 to 2022</a:t>
            </a:r>
          </a:p>
          <a:p>
            <a:pPr lvl="1"/>
            <a:r>
              <a:rPr lang="en-US" dirty="0"/>
              <a:t>S&amp;P500 firms’ financial indicators from 2018 to 2022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89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18BCD-AE16-A540-823A-293DAA4CE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focus on time series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3971DF-E4B0-7546-96E1-3EF654BC76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4562" y="1600200"/>
            <a:ext cx="7594875" cy="45259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087032-E10B-994A-8AC8-B7CF299E0A87}"/>
              </a:ext>
            </a:extLst>
          </p:cNvPr>
          <p:cNvSpPr txBox="1"/>
          <p:nvPr/>
        </p:nvSpPr>
        <p:spPr>
          <a:xfrm>
            <a:off x="1547664" y="2060848"/>
            <a:ext cx="5504648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Google Price data from 2017 to 2021</a:t>
            </a:r>
          </a:p>
        </p:txBody>
      </p:sp>
    </p:spTree>
    <p:extLst>
      <p:ext uri="{BB962C8B-B14F-4D97-AF65-F5344CB8AC3E}">
        <p14:creationId xmlns:p14="http://schemas.microsoft.com/office/powerpoint/2010/main" val="2741795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671B5-5A83-9D47-9A3D-9C74BF756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start?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3F250-8AD4-724E-9566-D4DB4CB54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step: no rush into any models!</a:t>
            </a:r>
          </a:p>
          <a:p>
            <a:pPr lvl="1"/>
            <a:r>
              <a:rPr lang="en-US" dirty="0"/>
              <a:t>Know your data!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E6E225-FED3-C346-9D36-0A7AFCD4E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316" y="2862447"/>
            <a:ext cx="5447368" cy="39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53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409CA-C498-CE47-B596-CFBBFA4FA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D98D4-B0FC-5347-B9C7-95999984A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what is correlation?</a:t>
            </a:r>
          </a:p>
          <a:p>
            <a:endParaRPr lang="en-US" dirty="0"/>
          </a:p>
          <a:p>
            <a:r>
              <a:rPr lang="en-US" dirty="0"/>
              <a:t>Correlation in time series: </a:t>
            </a:r>
            <a:r>
              <a:rPr lang="en-US" b="1" u="sng" dirty="0"/>
              <a:t>autocorrelation</a:t>
            </a:r>
          </a:p>
          <a:p>
            <a:pPr lvl="1"/>
            <a:r>
              <a:rPr lang="en-US" dirty="0"/>
              <a:t>Correlation with the time series itself</a:t>
            </a:r>
          </a:p>
          <a:p>
            <a:pPr lvl="1"/>
            <a:r>
              <a:rPr lang="en-US" dirty="0"/>
              <a:t>Between lagged values!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819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27F73-7B3F-F34E-B729-A65929A78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8131F5-CD0B-1A4E-AC4F-C31DA22FD3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math?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”k” is lag here.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: Correlation with its previous time unit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8131F5-CD0B-1A4E-AC4F-C31DA22FD3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06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D749DA7-2845-7942-8484-F891231CD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0" y="2276872"/>
            <a:ext cx="48260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17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F2731-752A-6C49-815C-039E58463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Delivery mode adjustment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0110C-E73C-FF48-B20D-FA51BF7FD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/>
          <a:lstStyle/>
          <a:p>
            <a:r>
              <a:rPr lang="en-US" sz="2800" dirty="0"/>
              <a:t>A set of slides will be in companion with the </a:t>
            </a:r>
            <a:r>
              <a:rPr lang="en-US" sz="2800" dirty="0" err="1"/>
              <a:t>Jupyter</a:t>
            </a:r>
            <a:r>
              <a:rPr lang="en-US" sz="2800" dirty="0"/>
              <a:t> notebooks.</a:t>
            </a:r>
          </a:p>
          <a:p>
            <a:pPr lvl="1"/>
            <a:r>
              <a:rPr lang="en-US" sz="2400" dirty="0">
                <a:hlinkClick r:id="rId3"/>
              </a:rPr>
              <a:t>https://github.com/zhiyzuo/IS6400-Regression</a:t>
            </a:r>
            <a:r>
              <a:rPr lang="en-US" sz="2400" dirty="0"/>
              <a:t> </a:t>
            </a:r>
          </a:p>
          <a:p>
            <a:pPr lvl="1"/>
            <a:endParaRPr lang="en-US" sz="2400" dirty="0"/>
          </a:p>
          <a:p>
            <a:r>
              <a:rPr lang="en-US" sz="2800" dirty="0"/>
              <a:t>As before, you could simply run the notebook but no need to change code for the purpose of this course.</a:t>
            </a:r>
          </a:p>
          <a:p>
            <a:endParaRPr lang="en-US" sz="2800" dirty="0"/>
          </a:p>
          <a:p>
            <a:r>
              <a:rPr lang="en-US" sz="2800" dirty="0"/>
              <a:t>We will discuss the code line by line in tutorial.</a:t>
            </a:r>
          </a:p>
        </p:txBody>
      </p:sp>
    </p:spTree>
    <p:extLst>
      <p:ext uri="{BB962C8B-B14F-4D97-AF65-F5344CB8AC3E}">
        <p14:creationId xmlns:p14="http://schemas.microsoft.com/office/powerpoint/2010/main" val="12377251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FE7E5-5527-A749-8E29-246C85525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Autocorrelation in action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820E1E-7827-7342-9C45-30989DFC9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3137" y="1600200"/>
            <a:ext cx="7097725" cy="4525963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97559CCC-B5A3-794F-A2DF-053A9C8E4D8C}"/>
              </a:ext>
            </a:extLst>
          </p:cNvPr>
          <p:cNvSpPr/>
          <p:nvPr/>
        </p:nvSpPr>
        <p:spPr>
          <a:xfrm>
            <a:off x="179512" y="1417638"/>
            <a:ext cx="2232248" cy="643210"/>
          </a:xfrm>
          <a:prstGeom prst="wedgeRoundRectCallout">
            <a:avLst>
              <a:gd name="adj1" fmla="val 34710"/>
              <a:gd name="adj2" fmla="val 86595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Significant corr.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BF4BBB6C-0748-BD46-96CC-528BC5A5B4D7}"/>
              </a:ext>
            </a:extLst>
          </p:cNvPr>
          <p:cNvSpPr/>
          <p:nvPr/>
        </p:nvSpPr>
        <p:spPr>
          <a:xfrm>
            <a:off x="5960130" y="1398295"/>
            <a:ext cx="2438420" cy="643210"/>
          </a:xfrm>
          <a:prstGeom prst="wedgeRoundRectCallout">
            <a:avLst>
              <a:gd name="adj1" fmla="val -64574"/>
              <a:gd name="adj2" fmla="val 154062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Insignificant corr.</a:t>
            </a:r>
          </a:p>
        </p:txBody>
      </p:sp>
    </p:spTree>
    <p:extLst>
      <p:ext uri="{BB962C8B-B14F-4D97-AF65-F5344CB8AC3E}">
        <p14:creationId xmlns:p14="http://schemas.microsoft.com/office/powerpoint/2010/main" val="385551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00859-9054-1E4E-9827-D944AF374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noise: no autocorrelation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B9DCAA-DB2E-1D4A-ACFE-DC206B642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671" y="2204864"/>
            <a:ext cx="8978658" cy="2930009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DF89E4E-32A9-BD4A-BD91-180EE9F38E5E}"/>
              </a:ext>
            </a:extLst>
          </p:cNvPr>
          <p:cNvSpPr/>
          <p:nvPr/>
        </p:nvSpPr>
        <p:spPr>
          <a:xfrm>
            <a:off x="4932040" y="5289429"/>
            <a:ext cx="2438420" cy="643210"/>
          </a:xfrm>
          <a:prstGeom prst="wedgeRoundRectCallout">
            <a:avLst>
              <a:gd name="adj1" fmla="val -6735"/>
              <a:gd name="adj2" fmla="val -255557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None is significant</a:t>
            </a:r>
          </a:p>
        </p:txBody>
      </p:sp>
    </p:spTree>
    <p:extLst>
      <p:ext uri="{BB962C8B-B14F-4D97-AF65-F5344CB8AC3E}">
        <p14:creationId xmlns:p14="http://schemas.microsoft.com/office/powerpoint/2010/main" val="209054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1E5DB-14F9-D74C-842A-1A8152705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BD586-DC8C-CE43-96A3-E295DA755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A time series in non-stationary if there are any patterns of trend or seasonality.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D89EEF-8261-E34F-B2EC-B215A6061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980" y="3012915"/>
            <a:ext cx="6656040" cy="3845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BDC858-DA75-4442-8FE0-99B670BEAFB2}"/>
              </a:ext>
            </a:extLst>
          </p:cNvPr>
          <p:cNvSpPr txBox="1"/>
          <p:nvPr/>
        </p:nvSpPr>
        <p:spPr>
          <a:xfrm>
            <a:off x="2555776" y="3339961"/>
            <a:ext cx="2781018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Any pattern here?</a:t>
            </a:r>
          </a:p>
        </p:txBody>
      </p:sp>
    </p:spTree>
    <p:extLst>
      <p:ext uri="{BB962C8B-B14F-4D97-AF65-F5344CB8AC3E}">
        <p14:creationId xmlns:p14="http://schemas.microsoft.com/office/powerpoint/2010/main" val="761833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51DCA5-8CBF-0741-A50D-DCCDAE513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311" y="3009600"/>
            <a:ext cx="6917377" cy="3848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A1E5DB-14F9-D74C-842A-1A8152705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BD586-DC8C-CE43-96A3-E295DA755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A time </a:t>
            </a:r>
            <a:r>
              <a:rPr lang="en-HK"/>
              <a:t>series is </a:t>
            </a:r>
            <a:r>
              <a:rPr lang="en-HK" dirty="0"/>
              <a:t>non-stationary if there are any patterns of trend or seasonality.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BDC858-DA75-4442-8FE0-99B670BEAFB2}"/>
              </a:ext>
            </a:extLst>
          </p:cNvPr>
          <p:cNvSpPr txBox="1"/>
          <p:nvPr/>
        </p:nvSpPr>
        <p:spPr>
          <a:xfrm>
            <a:off x="2555776" y="3339961"/>
            <a:ext cx="3177345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How about this one?</a:t>
            </a:r>
          </a:p>
        </p:txBody>
      </p:sp>
    </p:spTree>
    <p:extLst>
      <p:ext uri="{BB962C8B-B14F-4D97-AF65-F5344CB8AC3E}">
        <p14:creationId xmlns:p14="http://schemas.microsoft.com/office/powerpoint/2010/main" val="302541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A7AC2-36EA-F74D-9933-1C84BEB56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Stationarity: Statistical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2F9A8-2FE6-BF4D-B446-2D427EC7F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may also quantitively tell whether one is stationary or not.</a:t>
            </a:r>
          </a:p>
          <a:p>
            <a:pPr lvl="1"/>
            <a:r>
              <a:rPr lang="en-HK" dirty="0"/>
              <a:t>Kwiatkowski-Phillips-Schmidt-Shin (KPSS) test</a:t>
            </a:r>
          </a:p>
          <a:p>
            <a:pPr lvl="1"/>
            <a:r>
              <a:rPr lang="en-HK" dirty="0"/>
              <a:t>Null hypothesis: A time series is stationary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686F91-4188-3244-93A6-BA8D49AED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65104"/>
            <a:ext cx="9144000" cy="12603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5C972B-974D-7741-80B9-128AA1D03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623" y="5625446"/>
            <a:ext cx="9144000" cy="108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30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88BD7-4DDA-D844-A4EF-E0D4DF11E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pattern?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87BA02-A82B-E248-8173-DDF44AE35B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3200" dirty="0"/>
                  <a:t>Theoretically, a time series can be decomposed into:</a:t>
                </a:r>
              </a:p>
              <a:p>
                <a:pPr lvl="1"/>
                <a:r>
                  <a:rPr lang="en-US" dirty="0"/>
                  <a:t>Seasonality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Trend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Remainder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87BA02-A82B-E248-8173-DDF44AE35B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852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CE8500A3-DA20-CF4C-8962-201689B0330A}"/>
              </a:ext>
            </a:extLst>
          </p:cNvPr>
          <p:cNvSpPr/>
          <p:nvPr/>
        </p:nvSpPr>
        <p:spPr>
          <a:xfrm>
            <a:off x="3707904" y="2780928"/>
            <a:ext cx="288032" cy="1656184"/>
          </a:xfrm>
          <a:prstGeom prst="rightBrace">
            <a:avLst>
              <a:gd name="adj1" fmla="val 2447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E552DD-0674-4A48-ABB7-FB6E0AAB8797}"/>
              </a:ext>
            </a:extLst>
          </p:cNvPr>
          <p:cNvSpPr txBox="1"/>
          <p:nvPr/>
        </p:nvSpPr>
        <p:spPr>
          <a:xfrm>
            <a:off x="4099339" y="3339961"/>
            <a:ext cx="2976328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Stationarity or not?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54569853-6EED-FC4B-96C8-9FD74812DD46}"/>
              </a:ext>
            </a:extLst>
          </p:cNvPr>
          <p:cNvSpPr/>
          <p:nvPr/>
        </p:nvSpPr>
        <p:spPr>
          <a:xfrm>
            <a:off x="3707904" y="4921637"/>
            <a:ext cx="288032" cy="720000"/>
          </a:xfrm>
          <a:prstGeom prst="rightBrace">
            <a:avLst>
              <a:gd name="adj1" fmla="val 2447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D32769-9365-C742-A604-7A30457F2D14}"/>
              </a:ext>
            </a:extLst>
          </p:cNvPr>
          <p:cNvSpPr txBox="1"/>
          <p:nvPr/>
        </p:nvSpPr>
        <p:spPr>
          <a:xfrm>
            <a:off x="4099339" y="5020027"/>
            <a:ext cx="4509183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Noise and uncaptured pattern</a:t>
            </a:r>
          </a:p>
        </p:txBody>
      </p:sp>
    </p:spTree>
    <p:extLst>
      <p:ext uri="{BB962C8B-B14F-4D97-AF65-F5344CB8AC3E}">
        <p14:creationId xmlns:p14="http://schemas.microsoft.com/office/powerpoint/2010/main" val="48872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58D5D-C20F-6E41-8C20-36B630111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Additive vs. Multiplicative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A3A3E-7811-6C4C-BE48-941A4AA9E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Additive: When trend/seasonality is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constant</a:t>
            </a:r>
            <a:r>
              <a:rPr lang="en-US" dirty="0"/>
              <a:t> over time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Multiplicative: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varying</a:t>
            </a:r>
            <a:r>
              <a:rPr lang="en-US" dirty="0"/>
              <a:t> trend/seasonality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1A6F43-2A6D-4E46-8118-817F4DDEF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3124200"/>
            <a:ext cx="2908300" cy="60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AF1EAB-16A5-B14A-B173-26A156681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50" y="5215180"/>
            <a:ext cx="29845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5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3ED0A-75E8-4742-8B02-A9A9224E0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STL decomposition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32BC5-D414-824F-80C9-28599078A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popular approach but additive only</a:t>
            </a:r>
          </a:p>
          <a:p>
            <a:pPr lvl="1"/>
            <a:r>
              <a:rPr lang="en-US" dirty="0"/>
              <a:t>Are additive and multiplicative mutually exclusive?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S: Seasonality</a:t>
            </a:r>
          </a:p>
          <a:p>
            <a:r>
              <a:rPr lang="en-US" dirty="0"/>
              <a:t>T: Trend</a:t>
            </a:r>
          </a:p>
          <a:p>
            <a:r>
              <a:rPr lang="en-US" dirty="0"/>
              <a:t>L: using LOESS (local regression)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CCA9B9-1977-A34C-B543-E613BC346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3284984"/>
            <a:ext cx="57150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5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3ED0A-75E8-4742-8B02-A9A9224E0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STL decomposition: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39652B5-C9E8-8046-A84F-C68489626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4099" y="1617018"/>
            <a:ext cx="5195801" cy="524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422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66E30-7B07-4844-824C-31C957084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Alright, now we talk about forecasting.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26401-7F11-8C45-839F-7789E6538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548879"/>
          </a:xfrm>
        </p:spPr>
        <p:txBody>
          <a:bodyPr/>
          <a:lstStyle/>
          <a:p>
            <a:r>
              <a:rPr lang="en-US" dirty="0"/>
              <a:t>What’s the approach that comes to your mind if you:</a:t>
            </a:r>
          </a:p>
          <a:p>
            <a:pPr lvl="1"/>
            <a:r>
              <a:rPr lang="en-US" dirty="0"/>
              <a:t>Have historical data from time 1 to T;</a:t>
            </a:r>
          </a:p>
          <a:p>
            <a:pPr lvl="1"/>
            <a:r>
              <a:rPr lang="en-US" dirty="0"/>
              <a:t>Want to predict data at time T+1?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DD8EF-574E-CB4A-A964-644E250E0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350" y="4331643"/>
            <a:ext cx="1765300" cy="66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6250E6-57B3-C340-B8F1-D739C9690DF7}"/>
              </a:ext>
            </a:extLst>
          </p:cNvPr>
          <p:cNvSpPr txBox="1"/>
          <p:nvPr/>
        </p:nvSpPr>
        <p:spPr>
          <a:xfrm>
            <a:off x="5723836" y="4486291"/>
            <a:ext cx="1988045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Simple but…</a:t>
            </a:r>
          </a:p>
        </p:txBody>
      </p:sp>
    </p:spTree>
    <p:extLst>
      <p:ext uri="{BB962C8B-B14F-4D97-AF65-F5344CB8AC3E}">
        <p14:creationId xmlns:p14="http://schemas.microsoft.com/office/powerpoint/2010/main" val="252936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0B0F9-61FD-7342-B3E0-EB2E98030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feedback is always appreciated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49A2A-6D63-D647-B4C2-04C986D13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Please do not hesitate to contact me if you have any confusion.</a:t>
            </a:r>
          </a:p>
          <a:p>
            <a:endParaRPr lang="en-US" sz="2800" dirty="0"/>
          </a:p>
          <a:p>
            <a:r>
              <a:rPr lang="en-US" sz="2800" dirty="0"/>
              <a:t>My regular OH: 10am to 11:45am on Wednesdays</a:t>
            </a:r>
          </a:p>
          <a:p>
            <a:pPr lvl="1"/>
            <a:r>
              <a:rPr lang="en-HK" sz="2800" dirty="0">
                <a:hlinkClick r:id="rId2"/>
              </a:rPr>
              <a:t>https://cityu.zoom.us/j/99754454964?pwd=dzVMb1kvS3VTd2UvVTgzMzh0N3hrUT09</a:t>
            </a:r>
            <a:r>
              <a:rPr lang="en-HK" sz="2800" dirty="0"/>
              <a:t> </a:t>
            </a:r>
            <a:endParaRPr lang="en-US" sz="2400" dirty="0"/>
          </a:p>
          <a:p>
            <a:endParaRPr lang="en-US" sz="2800" dirty="0"/>
          </a:p>
          <a:p>
            <a:r>
              <a:rPr lang="en-US" sz="2800" dirty="0"/>
              <a:t>But we can set up other times.</a:t>
            </a:r>
          </a:p>
        </p:txBody>
      </p:sp>
    </p:spTree>
    <p:extLst>
      <p:ext uri="{BB962C8B-B14F-4D97-AF65-F5344CB8AC3E}">
        <p14:creationId xmlns:p14="http://schemas.microsoft.com/office/powerpoint/2010/main" val="2283240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66E30-7B07-4844-824C-31C957084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simple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26401-7F11-8C45-839F-7789E6538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853135"/>
          </a:xfrm>
        </p:spPr>
        <p:txBody>
          <a:bodyPr/>
          <a:lstStyle/>
          <a:p>
            <a:r>
              <a:rPr lang="en-US" sz="3200" dirty="0"/>
              <a:t>We could make use of the one-step before value for the next one</a:t>
            </a:r>
          </a:p>
          <a:p>
            <a:endParaRPr lang="en-US" sz="3200" dirty="0"/>
          </a:p>
          <a:p>
            <a:r>
              <a:rPr lang="en-US" sz="3200" dirty="0"/>
              <a:t>But maybe the reliance on just one point is inaccurate.</a:t>
            </a:r>
          </a:p>
          <a:p>
            <a:endParaRPr lang="en-US" sz="3200" dirty="0"/>
          </a:p>
          <a:p>
            <a:r>
              <a:rPr lang="en-US" sz="3200" dirty="0"/>
              <a:t>Hey! Let’s add more: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588FBE-952B-CF49-8AA2-C02FA3158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4437112"/>
            <a:ext cx="3200400" cy="133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5C49C3-BDC9-3342-A615-4FAD70FF7CEB}"/>
              </a:ext>
            </a:extLst>
          </p:cNvPr>
          <p:cNvSpPr txBox="1"/>
          <p:nvPr/>
        </p:nvSpPr>
        <p:spPr>
          <a:xfrm>
            <a:off x="7126313" y="4051385"/>
            <a:ext cx="1517210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But still…</a:t>
            </a:r>
          </a:p>
        </p:txBody>
      </p:sp>
    </p:spTree>
    <p:extLst>
      <p:ext uri="{BB962C8B-B14F-4D97-AF65-F5344CB8AC3E}">
        <p14:creationId xmlns:p14="http://schemas.microsoft.com/office/powerpoint/2010/main" val="350734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74470-EC96-5A41-AEC4-9F40A342A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enter simple exp. smoothing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6F7A8-F51E-5746-B952-D76DA98F2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Intuitively, the pattern which is further away is less important in the forecast</a:t>
            </a:r>
          </a:p>
          <a:p>
            <a:endParaRPr lang="en-US" dirty="0"/>
          </a:p>
          <a:p>
            <a:r>
              <a:rPr lang="en-US" dirty="0"/>
              <a:t>Let’s make more recent points more important: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BB6B04-060D-F345-ACD7-FDADE295A4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750" y="4734580"/>
            <a:ext cx="7810500" cy="5232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909811-D181-C147-99AA-8B08B0EAF4C4}"/>
                  </a:ext>
                </a:extLst>
              </p:cNvPr>
              <p:cNvSpPr txBox="1"/>
              <p:nvPr/>
            </p:nvSpPr>
            <p:spPr>
              <a:xfrm>
                <a:off x="1835696" y="5579543"/>
                <a:ext cx="6171818" cy="5232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Why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𝛼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only? Because it’s simple to infer…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909811-D181-C147-99AA-8B08B0EAF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5579543"/>
                <a:ext cx="6171818" cy="523220"/>
              </a:xfrm>
              <a:prstGeom prst="rect">
                <a:avLst/>
              </a:prstGeom>
              <a:blipFill>
                <a:blip r:embed="rId4"/>
                <a:stretch>
                  <a:fillRect l="-2053" t="-11905" r="-1027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374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9855E9-D26C-9D41-8DAC-3B5C7C15635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The role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9855E9-D26C-9D41-8DAC-3B5C7C1563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623" b="-4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4FAF7D-FFB0-FB40-8E87-3AF39D6EA1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18167" y="1982377"/>
            <a:ext cx="7707665" cy="48547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E06848-974A-334C-86DD-655128ED5610}"/>
              </a:ext>
            </a:extLst>
          </p:cNvPr>
          <p:cNvSpPr txBox="1"/>
          <p:nvPr/>
        </p:nvSpPr>
        <p:spPr>
          <a:xfrm>
            <a:off x="3275856" y="3717032"/>
            <a:ext cx="4440318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 bigger it is, the less important </a:t>
            </a:r>
          </a:p>
          <a:p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of the past data</a:t>
            </a:r>
          </a:p>
        </p:txBody>
      </p:sp>
    </p:spTree>
    <p:extLst>
      <p:ext uri="{BB962C8B-B14F-4D97-AF65-F5344CB8AC3E}">
        <p14:creationId xmlns:p14="http://schemas.microsoft.com/office/powerpoint/2010/main" val="141035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2F557-8F81-C949-9238-B80B5D04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component form of this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A15A7-DAB0-E140-A71F-0EB3ACC78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Forecast equation: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Smoothing (level) equation: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77CD5D-7BDB-3640-9D58-EF44D127E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2492896"/>
            <a:ext cx="1460500" cy="53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78779B-C4AB-C44F-BA97-D410B7222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300" y="4653136"/>
            <a:ext cx="33274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919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F9DF9-96E9-FE40-AB79-3E26391CD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behind it (Optional)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9DF9482-F583-514E-B040-B4D7D5C98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535250"/>
            <a:ext cx="8229600" cy="265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1096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86057-CA46-FE4A-9252-0E51FBAF2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Exp. Smoothing: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9F99DC-5598-5D41-B95C-5B502A98F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5886" y="2276872"/>
            <a:ext cx="8712227" cy="35438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5DC824-3F54-834B-946F-3B539E604D75}"/>
              </a:ext>
            </a:extLst>
          </p:cNvPr>
          <p:cNvSpPr txBox="1"/>
          <p:nvPr/>
        </p:nvSpPr>
        <p:spPr>
          <a:xfrm>
            <a:off x="971600" y="3227872"/>
            <a:ext cx="5225598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We’re only fitting the model though AND</a:t>
            </a:r>
          </a:p>
          <a:p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one-step ahead prediction only.</a:t>
            </a:r>
          </a:p>
        </p:txBody>
      </p:sp>
    </p:spTree>
    <p:extLst>
      <p:ext uri="{BB962C8B-B14F-4D97-AF65-F5344CB8AC3E}">
        <p14:creationId xmlns:p14="http://schemas.microsoft.com/office/powerpoint/2010/main" val="371349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AC80C-A83E-2B4D-ABC6-CF725821D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issue?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CE3E0-24EA-0C4E-B83C-0D75DE66E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/>
          <a:lstStyle/>
          <a:p>
            <a:r>
              <a:rPr lang="en-US" dirty="0"/>
              <a:t>Flat prediction: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Solution: capturing the trend!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C0A30A-37B2-0743-B9AD-BC7AC9DB0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2286000"/>
            <a:ext cx="3378200" cy="1143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D915AD-E26D-CD4A-B3ED-0D44DDE82B70}"/>
                  </a:ext>
                </a:extLst>
              </p:cNvPr>
              <p:cNvSpPr txBox="1"/>
              <p:nvPr/>
            </p:nvSpPr>
            <p:spPr>
              <a:xfrm>
                <a:off x="2051374" y="3395442"/>
                <a:ext cx="5041252" cy="46166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h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: how far away we look into the future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D915AD-E26D-CD4A-B3ED-0D44DDE82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374" y="3395442"/>
                <a:ext cx="5041252" cy="461665"/>
              </a:xfrm>
              <a:prstGeom prst="rect">
                <a:avLst/>
              </a:prstGeom>
              <a:blipFill>
                <a:blip r:embed="rId3"/>
                <a:stretch>
                  <a:fillRect l="-503" t="-8108" r="-100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101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E5617-88D2-5A4A-8256-840A11205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Holt’s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45336-C4A1-0B41-9EE8-B36C678AC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more stuff to train the model now:</a:t>
            </a:r>
          </a:p>
          <a:p>
            <a:pPr lvl="1"/>
            <a:r>
              <a:rPr lang="en-US" dirty="0"/>
              <a:t>Forecast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Smoothing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Trend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79824B-3D4C-2640-8E15-6E1C4D7A0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3329781"/>
            <a:ext cx="2362200" cy="53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C6C4CD-062B-AF46-95E1-E80EED491606}"/>
                  </a:ext>
                </a:extLst>
              </p:cNvPr>
              <p:cNvSpPr txBox="1"/>
              <p:nvPr/>
            </p:nvSpPr>
            <p:spPr>
              <a:xfrm>
                <a:off x="2987824" y="2196950"/>
                <a:ext cx="5163593" cy="120032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h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: how far away we look into the future</a:t>
                </a:r>
              </a:p>
              <a:p>
                <a:r>
                  <a:rPr lang="en-US" sz="240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This is the term that makes our prediction no longer flat!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C6C4CD-062B-AF46-95E1-E80EED491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2196950"/>
                <a:ext cx="5163593" cy="1200329"/>
              </a:xfrm>
              <a:prstGeom prst="rect">
                <a:avLst/>
              </a:prstGeom>
              <a:blipFill>
                <a:blip r:embed="rId3"/>
                <a:stretch>
                  <a:fillRect l="-1966" t="-3125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766F97A-3CA2-D34F-B2D9-354B7659EC2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3688" y="4533006"/>
            <a:ext cx="4672806" cy="4616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63C7B7-FEB9-B845-B460-FC0CCA0CD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5341" y="5949780"/>
            <a:ext cx="4889500" cy="558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5FEA6F-AE59-7944-894B-85FDCB816BEA}"/>
                  </a:ext>
                </a:extLst>
              </p:cNvPr>
              <p:cNvSpPr txBox="1"/>
              <p:nvPr/>
            </p:nvSpPr>
            <p:spPr>
              <a:xfrm>
                <a:off x="3636571" y="5200705"/>
                <a:ext cx="2529603" cy="46166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: trend (or slope)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5FEA6F-AE59-7944-894B-85FDCB816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1" y="5200705"/>
                <a:ext cx="2529603" cy="461665"/>
              </a:xfrm>
              <a:prstGeom prst="rect">
                <a:avLst/>
              </a:prstGeom>
              <a:blipFill>
                <a:blip r:embed="rId6"/>
                <a:stretch>
                  <a:fillRect l="-1000" t="-8108" r="-3000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177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57FB4-5F65-5848-8311-876D1BCA7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 behind Holt’s Method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098816-9C7A-4543-AFAB-38FA5507C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2" y="1988840"/>
            <a:ext cx="4597400" cy="55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8A94A4-C00B-BA4A-A1FA-8C02BC4F8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600" y="2976740"/>
            <a:ext cx="2336800" cy="482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07B20B-C68D-254F-9BA2-6E0A3C35C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3726161"/>
            <a:ext cx="3302000" cy="584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2DD6DC-C8E6-7E4C-B70A-49B611F2F711}"/>
              </a:ext>
            </a:extLst>
          </p:cNvPr>
          <p:cNvSpPr txBox="1"/>
          <p:nvPr/>
        </p:nvSpPr>
        <p:spPr>
          <a:xfrm>
            <a:off x="1929513" y="4655191"/>
            <a:ext cx="5284973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Isn’t it the same as what we have before?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FF84ADC1-34CD-F742-AFEF-7898298D87E1}"/>
              </a:ext>
            </a:extLst>
          </p:cNvPr>
          <p:cNvCxnSpPr>
            <a:cxnSpLocks/>
            <a:stCxn id="4" idx="3"/>
            <a:endCxn id="5" idx="3"/>
          </p:cNvCxnSpPr>
          <p:nvPr/>
        </p:nvCxnSpPr>
        <p:spPr>
          <a:xfrm>
            <a:off x="5136952" y="2268240"/>
            <a:ext cx="603448" cy="949800"/>
          </a:xfrm>
          <a:prstGeom prst="curvedConnector3">
            <a:avLst>
              <a:gd name="adj1" fmla="val 137882"/>
            </a:avLst>
          </a:prstGeom>
          <a:ln w="0">
            <a:solidFill>
              <a:srgbClr val="FF0000"/>
            </a:solidFill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FF75C9FB-DFD9-2A4E-A098-B34D7C8D9EC8}"/>
              </a:ext>
            </a:extLst>
          </p:cNvPr>
          <p:cNvCxnSpPr>
            <a:cxnSpLocks/>
            <a:stCxn id="5" idx="1"/>
            <a:endCxn id="6" idx="3"/>
          </p:cNvCxnSpPr>
          <p:nvPr/>
        </p:nvCxnSpPr>
        <p:spPr>
          <a:xfrm rot="10800000" flipH="1" flipV="1">
            <a:off x="3403600" y="3218039"/>
            <a:ext cx="437952" cy="800221"/>
          </a:xfrm>
          <a:prstGeom prst="curvedConnector5">
            <a:avLst>
              <a:gd name="adj1" fmla="val -52198"/>
              <a:gd name="adj2" fmla="val 46826"/>
              <a:gd name="adj3" fmla="val 152198"/>
            </a:avLst>
          </a:prstGeom>
          <a:ln w="0">
            <a:solidFill>
              <a:srgbClr val="FF0000"/>
            </a:solidFill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76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57FB4-5F65-5848-8311-876D1BCA7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 behind Holt’s Method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2DD6DC-C8E6-7E4C-B70A-49B611F2F711}"/>
              </a:ext>
            </a:extLst>
          </p:cNvPr>
          <p:cNvSpPr txBox="1"/>
          <p:nvPr/>
        </p:nvSpPr>
        <p:spPr>
          <a:xfrm>
            <a:off x="3050654" y="3874964"/>
            <a:ext cx="3042692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Isn’t this familiar to us?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3688F1-E293-404D-870C-4E22AF7E0C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2051" y="1958139"/>
            <a:ext cx="4914900" cy="4616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082D3A-D76D-D240-9DB4-BCC0BD771D5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2051" y="2530885"/>
            <a:ext cx="8928100" cy="4616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06237C-021F-D042-97CD-4A7CD73AC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25" y="3103630"/>
            <a:ext cx="8407400" cy="546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E6B1FD-6FD5-8E41-B0F2-DF09443E3EE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44650" y="4603930"/>
            <a:ext cx="5854700" cy="79208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2E07A60-BE9B-F642-9724-AA397E074AAB}"/>
              </a:ext>
            </a:extLst>
          </p:cNvPr>
          <p:cNvSpPr/>
          <p:nvPr/>
        </p:nvSpPr>
        <p:spPr>
          <a:xfrm>
            <a:off x="4355976" y="1844824"/>
            <a:ext cx="1008112" cy="57498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B1D1EFA-55AA-B742-B825-87B04C36E17E}"/>
              </a:ext>
            </a:extLst>
          </p:cNvPr>
          <p:cNvSpPr/>
          <p:nvPr/>
        </p:nvSpPr>
        <p:spPr>
          <a:xfrm>
            <a:off x="4572000" y="2473109"/>
            <a:ext cx="4572000" cy="57498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08706074-E457-4E44-B78B-AAC9F4B38524}"/>
              </a:ext>
            </a:extLst>
          </p:cNvPr>
          <p:cNvCxnSpPr>
            <a:cxnSpLocks/>
            <a:stCxn id="12" idx="6"/>
            <a:endCxn id="13" idx="0"/>
          </p:cNvCxnSpPr>
          <p:nvPr/>
        </p:nvCxnSpPr>
        <p:spPr>
          <a:xfrm>
            <a:off x="5364088" y="2132315"/>
            <a:ext cx="1493912" cy="340794"/>
          </a:xfrm>
          <a:prstGeom prst="curvedConnector2">
            <a:avLst/>
          </a:prstGeom>
          <a:ln w="0">
            <a:solidFill>
              <a:srgbClr val="FF0000"/>
            </a:solidFill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48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8A5D7-998B-E745-B09C-3B82B087F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6 Makeup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C2BE3-C3AD-D249-A772-AD04E4609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 make-up lecture for Week 6 materials will be made on </a:t>
            </a:r>
            <a:r>
              <a:rPr lang="en-US" sz="2800" b="1" u="sng" dirty="0"/>
              <a:t>March 5</a:t>
            </a:r>
            <a:r>
              <a:rPr lang="en-US" sz="2800" b="1" u="sng" baseline="30000" dirty="0"/>
              <a:t>th</a:t>
            </a:r>
            <a:r>
              <a:rPr lang="en-US" sz="2800" b="1" u="sng" dirty="0"/>
              <a:t> from 2pm to 5pm.</a:t>
            </a:r>
          </a:p>
          <a:p>
            <a:endParaRPr lang="en-US" sz="2800" dirty="0"/>
          </a:p>
          <a:p>
            <a:r>
              <a:rPr lang="en-US" sz="2800" dirty="0"/>
              <a:t>The idea is for me to record the lecture and tutorial via a new presentation approach. But if any of you are interested, please join me. Recordings will be made public.</a:t>
            </a:r>
          </a:p>
          <a:p>
            <a:pPr lvl="1"/>
            <a:r>
              <a:rPr lang="en-HK" sz="2400" dirty="0">
                <a:hlinkClick r:id="rId2"/>
              </a:rPr>
              <a:t>https://cityu.zoom.us/j/95851096414?pwd=WGU3T04vY3crTlZWc1A3MVQ5V0txUT09</a:t>
            </a:r>
            <a:r>
              <a:rPr lang="en-HK" sz="2400" dirty="0"/>
              <a:t> 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825882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6905D-B6CE-3749-89AE-F87ED9BB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or Changing Trend?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BE2DA-ED72-2C40-888C-86F91CE2D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trend last forever without changing at all?</a:t>
            </a:r>
          </a:p>
          <a:p>
            <a:endParaRPr lang="en-US" dirty="0"/>
          </a:p>
          <a:p>
            <a:r>
              <a:rPr lang="en-US" dirty="0"/>
              <a:t>Damping parameter</a:t>
            </a:r>
          </a:p>
          <a:p>
            <a:pPr lvl="1"/>
            <a:r>
              <a:rPr lang="en-US" dirty="0"/>
              <a:t>Forecast </a:t>
            </a:r>
          </a:p>
          <a:p>
            <a:pPr lvl="1"/>
            <a:r>
              <a:rPr lang="en-US" dirty="0"/>
              <a:t>Smoothing</a:t>
            </a:r>
          </a:p>
          <a:p>
            <a:pPr lvl="1"/>
            <a:r>
              <a:rPr lang="en-US" dirty="0"/>
              <a:t>Trend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59B0E-A3D6-754E-9B9D-FEF32FF08F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8253" y="4128640"/>
            <a:ext cx="4991100" cy="5040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6C5AEC-8C18-664D-9C65-9CF90D866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4763690"/>
            <a:ext cx="4902200" cy="495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7AE120-6EE0-384A-BD44-C16E85A60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5389984"/>
            <a:ext cx="5080000" cy="49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A79747-1448-5641-BAF7-A6BA488AB21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6016" y="3459990"/>
            <a:ext cx="1656184" cy="5800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BCE2C7-8B6F-DA4C-8F83-E36CAC579EBB}"/>
              </a:ext>
            </a:extLst>
          </p:cNvPr>
          <p:cNvSpPr txBox="1"/>
          <p:nvPr/>
        </p:nvSpPr>
        <p:spPr>
          <a:xfrm>
            <a:off x="3863088" y="2619681"/>
            <a:ext cx="4492768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Trend effect is weakened over time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7C40F9C-DE00-B644-878D-3BB34C680F82}"/>
              </a:ext>
            </a:extLst>
          </p:cNvPr>
          <p:cNvSpPr/>
          <p:nvPr/>
        </p:nvSpPr>
        <p:spPr>
          <a:xfrm>
            <a:off x="5004048" y="4131156"/>
            <a:ext cx="2952328" cy="57498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7B83EE68-8025-CB40-80B7-5CA025066831}"/>
              </a:ext>
            </a:extLst>
          </p:cNvPr>
          <p:cNvCxnSpPr>
            <a:cxnSpLocks/>
            <a:stCxn id="9" idx="7"/>
            <a:endCxn id="8" idx="3"/>
          </p:cNvCxnSpPr>
          <p:nvPr/>
        </p:nvCxnSpPr>
        <p:spPr>
          <a:xfrm rot="5400000" flipH="1" flipV="1">
            <a:off x="7257514" y="3117018"/>
            <a:ext cx="1364846" cy="831838"/>
          </a:xfrm>
          <a:prstGeom prst="curvedConnector4">
            <a:avLst>
              <a:gd name="adj1" fmla="val 38459"/>
              <a:gd name="adj2" fmla="val 127481"/>
            </a:avLst>
          </a:prstGeom>
          <a:ln w="0">
            <a:solidFill>
              <a:srgbClr val="FF0000"/>
            </a:solidFill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270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B5178-5734-FE42-9DD3-F39DB6CF1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that there are two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B1A6E-31A0-E14F-A9AC-B83DBE1F0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trend now. What’s next?</a:t>
            </a:r>
          </a:p>
          <a:p>
            <a:endParaRPr lang="en-US" dirty="0"/>
          </a:p>
          <a:p>
            <a:r>
              <a:rPr lang="en-US" dirty="0"/>
              <a:t>Seasonality!</a:t>
            </a:r>
          </a:p>
          <a:p>
            <a:pPr lvl="1"/>
            <a:r>
              <a:rPr lang="en-US" dirty="0"/>
              <a:t>Sales of certain products may exhibit seasonal patterns</a:t>
            </a:r>
          </a:p>
          <a:p>
            <a:pPr lvl="1"/>
            <a:r>
              <a:rPr lang="en-US" dirty="0"/>
              <a:t>Temperature may also feature seasonal dynamics</a:t>
            </a:r>
          </a:p>
        </p:txBody>
      </p:sp>
    </p:spTree>
    <p:extLst>
      <p:ext uri="{BB962C8B-B14F-4D97-AF65-F5344CB8AC3E}">
        <p14:creationId xmlns:p14="http://schemas.microsoft.com/office/powerpoint/2010/main" val="78527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22EF7-3035-4F4A-9348-4DE326935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Holt-Winter’s (or Winter’s)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4CBDE-7486-FB4D-AAC9-5E90A6A18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with the decomposition, there are two forms of Winter’s method as well</a:t>
            </a:r>
          </a:p>
          <a:p>
            <a:pPr lvl="1"/>
            <a:r>
              <a:rPr lang="en-US" dirty="0"/>
              <a:t>Additive vs. Multiplicative</a:t>
            </a:r>
          </a:p>
          <a:p>
            <a:pPr lvl="1"/>
            <a:r>
              <a:rPr lang="en-US" dirty="0"/>
              <a:t>For simplicity, we talk more details about additive but skip multiplicative.</a:t>
            </a:r>
          </a:p>
          <a:p>
            <a:pPr lvl="1"/>
            <a:r>
              <a:rPr lang="en-US" dirty="0"/>
              <a:t>In using Python, it is easy to change from one to the other.</a:t>
            </a:r>
          </a:p>
        </p:txBody>
      </p:sp>
    </p:spTree>
    <p:extLst>
      <p:ext uri="{BB962C8B-B14F-4D97-AF65-F5344CB8AC3E}">
        <p14:creationId xmlns:p14="http://schemas.microsoft.com/office/powerpoint/2010/main" val="30561201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FD778-FD0A-6A4F-9B36-84B34E2E5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Winter’s Method: Additive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A3FA9-922D-D14E-8420-7414FB14D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Forecast</a:t>
            </a:r>
          </a:p>
          <a:p>
            <a:endParaRPr lang="en-US" dirty="0"/>
          </a:p>
          <a:p>
            <a:r>
              <a:rPr lang="en-US" dirty="0"/>
              <a:t>Smoothing</a:t>
            </a:r>
          </a:p>
          <a:p>
            <a:endParaRPr lang="en-US" dirty="0"/>
          </a:p>
          <a:p>
            <a:r>
              <a:rPr lang="en-US" dirty="0"/>
              <a:t>Trend</a:t>
            </a:r>
          </a:p>
          <a:p>
            <a:endParaRPr lang="en-US" dirty="0"/>
          </a:p>
          <a:p>
            <a:r>
              <a:rPr lang="en-US" dirty="0"/>
              <a:t>Seasonality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E1EF28-A400-4144-B725-319858C75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400" y="2132213"/>
            <a:ext cx="3825200" cy="4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F90854-0D3A-4041-9F7E-71A7BCD88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458" y="3580531"/>
            <a:ext cx="7241342" cy="47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E43AB1-9A05-5844-B2C3-8848EFB3BA4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4779464"/>
            <a:ext cx="4787900" cy="46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1E9CB8-BFDA-E04D-8B74-5200437F6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4965" y="6199237"/>
            <a:ext cx="6402327" cy="4716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8D6C580-886C-9F4F-A513-19135896F9A8}"/>
              </a:ext>
            </a:extLst>
          </p:cNvPr>
          <p:cNvSpPr/>
          <p:nvPr/>
        </p:nvSpPr>
        <p:spPr>
          <a:xfrm>
            <a:off x="5310203" y="2106865"/>
            <a:ext cx="1350029" cy="57498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6B33761-6A77-9640-8DE9-E9115C2DF927}"/>
              </a:ext>
            </a:extLst>
          </p:cNvPr>
          <p:cNvSpPr/>
          <p:nvPr/>
        </p:nvSpPr>
        <p:spPr>
          <a:xfrm>
            <a:off x="2659400" y="3575690"/>
            <a:ext cx="1912600" cy="67849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8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A39F44E-8710-FD47-A5DB-4EB397C9201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Example: quarterly data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A39F44E-8710-FD47-A5DB-4EB397C920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623" b="-4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E477ECA-BC93-8D49-B918-B0ADAAAD8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1194" y="2118406"/>
            <a:ext cx="3098800" cy="54610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76291702-143A-9A4B-95E3-0BA182FA5813}"/>
              </a:ext>
            </a:extLst>
          </p:cNvPr>
          <p:cNvSpPr/>
          <p:nvPr/>
        </p:nvSpPr>
        <p:spPr>
          <a:xfrm>
            <a:off x="5903442" y="1268760"/>
            <a:ext cx="2232248" cy="753542"/>
          </a:xfrm>
          <a:prstGeom prst="wedgeRoundRectCallout">
            <a:avLst>
              <a:gd name="adj1" fmla="val -57900"/>
              <a:gd name="adj2" fmla="val 74457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 most recent and same season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C8B146D-12B0-1A42-B6FD-10B913957F09}"/>
              </a:ext>
            </a:extLst>
          </p:cNvPr>
          <p:cNvSpPr/>
          <p:nvPr/>
        </p:nvSpPr>
        <p:spPr>
          <a:xfrm>
            <a:off x="457200" y="3016424"/>
            <a:ext cx="8182170" cy="24288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5A2C5-E30D-484E-AD1F-07200748B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302" y="3125845"/>
            <a:ext cx="5930900" cy="495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46EC37-D1A5-694D-A2D6-D1B6B9136A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194" y="4685600"/>
            <a:ext cx="5676900" cy="495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81E277-3413-754F-A1BF-94B2C90C04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5494" y="3951376"/>
            <a:ext cx="3429000" cy="469900"/>
          </a:xfrm>
          <a:prstGeom prst="rect">
            <a:avLst/>
          </a:prstGeom>
        </p:spPr>
      </p:pic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1A05065E-59D7-BC47-973A-6F856B08F60E}"/>
              </a:ext>
            </a:extLst>
          </p:cNvPr>
          <p:cNvCxnSpPr>
            <a:cxnSpLocks/>
            <a:stCxn id="5" idx="3"/>
            <a:endCxn id="10" idx="0"/>
          </p:cNvCxnSpPr>
          <p:nvPr/>
        </p:nvCxnSpPr>
        <p:spPr>
          <a:xfrm>
            <a:off x="6513202" y="3373495"/>
            <a:ext cx="256792" cy="577881"/>
          </a:xfrm>
          <a:prstGeom prst="curvedConnector2">
            <a:avLst/>
          </a:prstGeom>
          <a:ln w="0">
            <a:solidFill>
              <a:srgbClr val="FF0000"/>
            </a:solidFill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85CCFD17-14BE-C943-A2A6-3388FD58C6FB}"/>
              </a:ext>
            </a:extLst>
          </p:cNvPr>
          <p:cNvCxnSpPr>
            <a:cxnSpLocks/>
            <a:stCxn id="10" idx="2"/>
            <a:endCxn id="9" idx="3"/>
          </p:cNvCxnSpPr>
          <p:nvPr/>
        </p:nvCxnSpPr>
        <p:spPr>
          <a:xfrm rot="5400000">
            <a:off x="6261057" y="4424313"/>
            <a:ext cx="511974" cy="505900"/>
          </a:xfrm>
          <a:prstGeom prst="curvedConnector2">
            <a:avLst/>
          </a:prstGeom>
          <a:ln w="0">
            <a:solidFill>
              <a:srgbClr val="FF0000"/>
            </a:solidFill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84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A39F44E-8710-FD47-A5DB-4EB397C9201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Example: quarterly data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A39F44E-8710-FD47-A5DB-4EB397C920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23" b="-4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5CAFD61-D2FD-2A4C-88C8-4C2735A34C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7833" y="4058297"/>
            <a:ext cx="5486335" cy="44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CD7870-9F7B-984B-BA58-EE298CD77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33" y="2355203"/>
            <a:ext cx="5613400" cy="444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092842-FA36-D848-B788-23EC18311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672" y="3168650"/>
            <a:ext cx="4800600" cy="520700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541870C-AE4E-EA41-BDDC-951CE2DBDEFE}"/>
              </a:ext>
            </a:extLst>
          </p:cNvPr>
          <p:cNvSpPr/>
          <p:nvPr/>
        </p:nvSpPr>
        <p:spPr>
          <a:xfrm>
            <a:off x="453161" y="2132856"/>
            <a:ext cx="8633245" cy="338437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6DC970A8-CD79-BB41-BE1A-AE1AF0C790B1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 rot="16200000" flipH="1">
            <a:off x="3527779" y="2676456"/>
            <a:ext cx="368947" cy="615439"/>
          </a:xfrm>
          <a:prstGeom prst="curvedConnector3">
            <a:avLst>
              <a:gd name="adj1" fmla="val 50000"/>
            </a:avLst>
          </a:prstGeom>
          <a:ln w="0">
            <a:solidFill>
              <a:srgbClr val="FF0000"/>
            </a:solidFill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12DDAB3A-9823-764A-B921-13F68EE3ED64}"/>
              </a:ext>
            </a:extLst>
          </p:cNvPr>
          <p:cNvCxnSpPr>
            <a:cxnSpLocks/>
            <a:stCxn id="11" idx="3"/>
            <a:endCxn id="12" idx="3"/>
          </p:cNvCxnSpPr>
          <p:nvPr/>
        </p:nvCxnSpPr>
        <p:spPr>
          <a:xfrm flipH="1">
            <a:off x="6084168" y="3429000"/>
            <a:ext cx="336104" cy="851547"/>
          </a:xfrm>
          <a:prstGeom prst="curvedConnector3">
            <a:avLst>
              <a:gd name="adj1" fmla="val -68015"/>
            </a:avLst>
          </a:prstGeom>
          <a:ln w="0">
            <a:solidFill>
              <a:srgbClr val="FF0000"/>
            </a:solidFill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1C8F4DC4-15F0-8A4B-B27A-F6915E70089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3608" y="4624190"/>
            <a:ext cx="2857565" cy="469900"/>
          </a:xfrm>
          <a:prstGeom prst="rect">
            <a:avLst/>
          </a:prstGeom>
        </p:spPr>
      </p:pic>
      <p:sp>
        <p:nvSpPr>
          <p:cNvPr id="31" name="Rounded Rectangular Callout 30">
            <a:extLst>
              <a:ext uri="{FF2B5EF4-FFF2-40B4-BE49-F238E27FC236}">
                <a16:creationId xmlns:a16="http://schemas.microsoft.com/office/drawing/2014/main" id="{5DD1B1A8-B4BB-684A-86DB-B3A0D8C8D6F2}"/>
              </a:ext>
            </a:extLst>
          </p:cNvPr>
          <p:cNvSpPr/>
          <p:nvPr/>
        </p:nvSpPr>
        <p:spPr>
          <a:xfrm>
            <a:off x="4587990" y="5647678"/>
            <a:ext cx="3296378" cy="905348"/>
          </a:xfrm>
          <a:prstGeom prst="wedgeRoundRectCallout">
            <a:avLst>
              <a:gd name="adj1" fmla="val -68833"/>
              <a:gd name="adj2" fmla="val -130206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Last seasonality plus weighted forecast error</a:t>
            </a:r>
          </a:p>
        </p:txBody>
      </p:sp>
    </p:spTree>
    <p:extLst>
      <p:ext uri="{BB962C8B-B14F-4D97-AF65-F5344CB8AC3E}">
        <p14:creationId xmlns:p14="http://schemas.microsoft.com/office/powerpoint/2010/main" val="142269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F3CCB-4F8E-734E-AE6C-4C98CE775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Multiplicative counterpart (optional)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7AE6D-606C-5A4D-AED9-9472EFD04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the notebook: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F31883-4357-9943-8448-62303DCAC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2633442"/>
            <a:ext cx="90297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884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EF776-A5B0-AC44-AF49-22009C7BF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F7B59-021C-D34A-82DE-8C273094B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it make a good prediction?</a:t>
            </a:r>
          </a:p>
          <a:p>
            <a:endParaRPr lang="en-US" dirty="0"/>
          </a:p>
          <a:p>
            <a:r>
              <a:rPr lang="en-US" dirty="0"/>
              <a:t>Does cross validation work?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4728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BAF76-D988-FC4A-BB89-24CD00A9B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31365"/>
          </a:xfrm>
        </p:spPr>
        <p:txBody>
          <a:bodyPr/>
          <a:lstStyle/>
          <a:p>
            <a:r>
              <a:rPr lang="en-US" sz="3200" dirty="0"/>
              <a:t>Fixed partitioning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Roll forward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F1F7E-8C3D-AE42-B825-16C4F1A2D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partitioning: Order Matters!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4853FC-B029-964F-B58E-8AEB6E45C8F7}"/>
              </a:ext>
            </a:extLst>
          </p:cNvPr>
          <p:cNvGrpSpPr/>
          <p:nvPr/>
        </p:nvGrpSpPr>
        <p:grpSpPr>
          <a:xfrm>
            <a:off x="457200" y="2466396"/>
            <a:ext cx="8599589" cy="360040"/>
            <a:chOff x="286850" y="4437112"/>
            <a:chExt cx="8599589" cy="36004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194726E-67B1-294C-8F3E-AE86DE534A1C}"/>
                </a:ext>
              </a:extLst>
            </p:cNvPr>
            <p:cNvSpPr/>
            <p:nvPr/>
          </p:nvSpPr>
          <p:spPr>
            <a:xfrm>
              <a:off x="286850" y="4437112"/>
              <a:ext cx="1440160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77E1022-C1E9-9143-A266-793B73E792FB}"/>
                </a:ext>
              </a:extLst>
            </p:cNvPr>
            <p:cNvSpPr/>
            <p:nvPr/>
          </p:nvSpPr>
          <p:spPr>
            <a:xfrm>
              <a:off x="1709345" y="4437112"/>
              <a:ext cx="1440160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D544586-26EE-014D-84A5-A3EDE238849B}"/>
                </a:ext>
              </a:extLst>
            </p:cNvPr>
            <p:cNvSpPr/>
            <p:nvPr/>
          </p:nvSpPr>
          <p:spPr>
            <a:xfrm>
              <a:off x="3131840" y="4437112"/>
              <a:ext cx="1440160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06E70C-5919-B44C-9598-63E8B9931727}"/>
                </a:ext>
              </a:extLst>
            </p:cNvPr>
            <p:cNvSpPr/>
            <p:nvPr/>
          </p:nvSpPr>
          <p:spPr>
            <a:xfrm>
              <a:off x="4554335" y="4437112"/>
              <a:ext cx="1440160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042A759-C65F-074B-BEF1-0B1483C5C724}"/>
                </a:ext>
              </a:extLst>
            </p:cNvPr>
            <p:cNvSpPr/>
            <p:nvPr/>
          </p:nvSpPr>
          <p:spPr>
            <a:xfrm>
              <a:off x="5994495" y="4437112"/>
              <a:ext cx="1440160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F2AFA39-DEED-9248-B243-0CBBE75AF2DC}"/>
                </a:ext>
              </a:extLst>
            </p:cNvPr>
            <p:cNvSpPr/>
            <p:nvPr/>
          </p:nvSpPr>
          <p:spPr>
            <a:xfrm>
              <a:off x="7446279" y="4437112"/>
              <a:ext cx="1440160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18" name="Right Brace 17">
            <a:extLst>
              <a:ext uri="{FF2B5EF4-FFF2-40B4-BE49-F238E27FC236}">
                <a16:creationId xmlns:a16="http://schemas.microsoft.com/office/drawing/2014/main" id="{E34316C4-AA42-8946-8496-73CFC7B4C94E}"/>
              </a:ext>
            </a:extLst>
          </p:cNvPr>
          <p:cNvSpPr/>
          <p:nvPr/>
        </p:nvSpPr>
        <p:spPr>
          <a:xfrm rot="5400000">
            <a:off x="3882433" y="-484362"/>
            <a:ext cx="360040" cy="7200000"/>
          </a:xfrm>
          <a:prstGeom prst="rightBrace">
            <a:avLst>
              <a:gd name="adj1" fmla="val 2447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7BDAF226-CEC0-FD44-9B9B-1CC960D3A1A4}"/>
              </a:ext>
            </a:extLst>
          </p:cNvPr>
          <p:cNvSpPr/>
          <p:nvPr/>
        </p:nvSpPr>
        <p:spPr>
          <a:xfrm rot="5400000">
            <a:off x="8186355" y="2413947"/>
            <a:ext cx="360040" cy="1440000"/>
          </a:xfrm>
          <a:prstGeom prst="rightBrace">
            <a:avLst>
              <a:gd name="adj1" fmla="val 24475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AD68DC7-DB3B-E549-BC34-51678E40002F}"/>
              </a:ext>
            </a:extLst>
          </p:cNvPr>
          <p:cNvGrpSpPr/>
          <p:nvPr/>
        </p:nvGrpSpPr>
        <p:grpSpPr>
          <a:xfrm>
            <a:off x="394424" y="4631076"/>
            <a:ext cx="8599589" cy="360040"/>
            <a:chOff x="286850" y="4437112"/>
            <a:chExt cx="8599589" cy="3600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912A80E-D59A-244C-8AA8-2EAD581E76E8}"/>
                </a:ext>
              </a:extLst>
            </p:cNvPr>
            <p:cNvSpPr/>
            <p:nvPr/>
          </p:nvSpPr>
          <p:spPr>
            <a:xfrm>
              <a:off x="286850" y="4437112"/>
              <a:ext cx="1440160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E5C53FD-AC87-CB4E-9FC2-01417DEB7331}"/>
                </a:ext>
              </a:extLst>
            </p:cNvPr>
            <p:cNvSpPr/>
            <p:nvPr/>
          </p:nvSpPr>
          <p:spPr>
            <a:xfrm>
              <a:off x="1709345" y="4437112"/>
              <a:ext cx="1440160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450973-CC03-0F49-9B7F-BAED576AEFD1}"/>
                </a:ext>
              </a:extLst>
            </p:cNvPr>
            <p:cNvSpPr/>
            <p:nvPr/>
          </p:nvSpPr>
          <p:spPr>
            <a:xfrm>
              <a:off x="3131840" y="4437112"/>
              <a:ext cx="1440160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7D6731F-0DCE-F241-B8F0-D6C8EEC8B78B}"/>
                </a:ext>
              </a:extLst>
            </p:cNvPr>
            <p:cNvSpPr/>
            <p:nvPr/>
          </p:nvSpPr>
          <p:spPr>
            <a:xfrm>
              <a:off x="4554335" y="4437112"/>
              <a:ext cx="1440160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2D68B90-33C7-994B-990A-3F44D36279E2}"/>
                </a:ext>
              </a:extLst>
            </p:cNvPr>
            <p:cNvSpPr/>
            <p:nvPr/>
          </p:nvSpPr>
          <p:spPr>
            <a:xfrm>
              <a:off x="5994495" y="4437112"/>
              <a:ext cx="1440160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97E72E7-C68B-6946-B50F-F5454906B2CA}"/>
                </a:ext>
              </a:extLst>
            </p:cNvPr>
            <p:cNvSpPr/>
            <p:nvPr/>
          </p:nvSpPr>
          <p:spPr>
            <a:xfrm>
              <a:off x="7446279" y="4437112"/>
              <a:ext cx="1440160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19" name="Right Brace 18">
            <a:extLst>
              <a:ext uri="{FF2B5EF4-FFF2-40B4-BE49-F238E27FC236}">
                <a16:creationId xmlns:a16="http://schemas.microsoft.com/office/drawing/2014/main" id="{72CC1E56-9A6E-6D44-9FDA-41B8C86EABD5}"/>
              </a:ext>
            </a:extLst>
          </p:cNvPr>
          <p:cNvSpPr/>
          <p:nvPr/>
        </p:nvSpPr>
        <p:spPr>
          <a:xfrm rot="5400000">
            <a:off x="3834925" y="1641176"/>
            <a:ext cx="360040" cy="7200000"/>
          </a:xfrm>
          <a:prstGeom prst="rightBrace">
            <a:avLst>
              <a:gd name="adj1" fmla="val 2447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918FD1F3-04FE-5E46-86D4-994E51EFBDDB}"/>
              </a:ext>
            </a:extLst>
          </p:cNvPr>
          <p:cNvSpPr/>
          <p:nvPr/>
        </p:nvSpPr>
        <p:spPr>
          <a:xfrm rot="5400000">
            <a:off x="3114925" y="2648652"/>
            <a:ext cx="360040" cy="5760000"/>
          </a:xfrm>
          <a:prstGeom prst="rightBrace">
            <a:avLst>
              <a:gd name="adj1" fmla="val 2447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60468EA1-4563-A24D-BCD4-DF7CAEF3CA94}"/>
              </a:ext>
            </a:extLst>
          </p:cNvPr>
          <p:cNvSpPr/>
          <p:nvPr/>
        </p:nvSpPr>
        <p:spPr>
          <a:xfrm rot="5400000">
            <a:off x="2377578" y="3673006"/>
            <a:ext cx="360040" cy="4320000"/>
          </a:xfrm>
          <a:prstGeom prst="rightBrace">
            <a:avLst>
              <a:gd name="adj1" fmla="val 2447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D8F9E7DE-4C4D-7B44-A9A7-973A0655FBCF}"/>
              </a:ext>
            </a:extLst>
          </p:cNvPr>
          <p:cNvSpPr/>
          <p:nvPr/>
        </p:nvSpPr>
        <p:spPr>
          <a:xfrm rot="5400000">
            <a:off x="8139657" y="4498218"/>
            <a:ext cx="360040" cy="1440000"/>
          </a:xfrm>
          <a:prstGeom prst="rightBrace">
            <a:avLst>
              <a:gd name="adj1" fmla="val 24475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5871B7ED-2608-D24F-8B18-39C06380FFBE}"/>
              </a:ext>
            </a:extLst>
          </p:cNvPr>
          <p:cNvSpPr/>
          <p:nvPr/>
        </p:nvSpPr>
        <p:spPr>
          <a:xfrm rot="5400000">
            <a:off x="6707291" y="4834372"/>
            <a:ext cx="360040" cy="1424732"/>
          </a:xfrm>
          <a:prstGeom prst="rightBrace">
            <a:avLst>
              <a:gd name="adj1" fmla="val 24475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AA73930E-5E90-A747-A23B-1DB64B330B3C}"/>
              </a:ext>
            </a:extLst>
          </p:cNvPr>
          <p:cNvSpPr/>
          <p:nvPr/>
        </p:nvSpPr>
        <p:spPr>
          <a:xfrm rot="5400000">
            <a:off x="5267291" y="5120640"/>
            <a:ext cx="360040" cy="1424732"/>
          </a:xfrm>
          <a:prstGeom prst="rightBrace">
            <a:avLst>
              <a:gd name="adj1" fmla="val 24475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41AD979D-4B5E-3148-9DB3-48229A97B6F7}"/>
              </a:ext>
            </a:extLst>
          </p:cNvPr>
          <p:cNvSpPr/>
          <p:nvPr/>
        </p:nvSpPr>
        <p:spPr>
          <a:xfrm>
            <a:off x="793162" y="3442683"/>
            <a:ext cx="7848872" cy="432048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2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 animBg="1"/>
      <p:bldP spid="22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08328-19A4-584C-AF2A-4D234408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partitioning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492720-31D1-CC4B-8C90-62092F6B5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564904"/>
            <a:ext cx="8229600" cy="3395429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F7039CB8-9AFC-A549-8110-7B3129BAECC4}"/>
              </a:ext>
            </a:extLst>
          </p:cNvPr>
          <p:cNvSpPr/>
          <p:nvPr/>
        </p:nvSpPr>
        <p:spPr>
          <a:xfrm>
            <a:off x="5436096" y="1164141"/>
            <a:ext cx="3528392" cy="1257598"/>
          </a:xfrm>
          <a:prstGeom prst="wedgeRoundRectCallout">
            <a:avLst>
              <a:gd name="adj1" fmla="val 7737"/>
              <a:gd name="adj2" fmla="val 86556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One-time split with: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Training set as the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Testing set as the future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2CD285-8B9C-F245-BD2C-48E2D16D3FD4}"/>
              </a:ext>
            </a:extLst>
          </p:cNvPr>
          <p:cNvSpPr/>
          <p:nvPr/>
        </p:nvSpPr>
        <p:spPr>
          <a:xfrm>
            <a:off x="7236296" y="2708920"/>
            <a:ext cx="1296144" cy="325141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192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09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B61D7-38BB-7947-B1E5-6B56D0B1E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</a:t>
            </a: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A6105A14-9A91-5942-AA4F-076BFCF193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A8170890-F48B-994B-9832-4BE13508E62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12" y="1628800"/>
            <a:ext cx="6775198" cy="254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22C6635-DBF3-FA43-9D93-82C1C2A53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24400" y="3525224"/>
            <a:ext cx="4443701" cy="333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0106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7CBF2-204F-7340-A72E-F6EDC907F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FA24D2-8D79-5147-8D42-E20DE787B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88840"/>
            <a:ext cx="9030286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0266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7CBF2-204F-7340-A72E-F6EDC907F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FA24D2-8D79-5147-8D42-E20DE787B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2160" y="0"/>
            <a:ext cx="3123039" cy="68570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27343F-DD57-6D4E-B23A-B8CB73873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76" y="3428543"/>
            <a:ext cx="5641776" cy="996126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8FF53FA5-5C6C-1748-B2E1-E38132ABD989}"/>
              </a:ext>
            </a:extLst>
          </p:cNvPr>
          <p:cNvSpPr/>
          <p:nvPr/>
        </p:nvSpPr>
        <p:spPr>
          <a:xfrm>
            <a:off x="2407460" y="1165492"/>
            <a:ext cx="3528392" cy="1257598"/>
          </a:xfrm>
          <a:prstGeom prst="wedgeRoundRectCallout">
            <a:avLst>
              <a:gd name="adj1" fmla="val 63960"/>
              <a:gd name="adj2" fmla="val 71768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See the flat prediction here?</a:t>
            </a:r>
          </a:p>
        </p:txBody>
      </p:sp>
    </p:spTree>
    <p:extLst>
      <p:ext uri="{BB962C8B-B14F-4D97-AF65-F5344CB8AC3E}">
        <p14:creationId xmlns:p14="http://schemas.microsoft.com/office/powerpoint/2010/main" val="21148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9C4E6-92DA-6D49-B360-898BA53E3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5BFD7-A5E8-9C4B-B940-FA4A1D0D2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548880"/>
          </a:xfrm>
        </p:spPr>
        <p:txBody>
          <a:bodyPr/>
          <a:lstStyle/>
          <a:p>
            <a:r>
              <a:rPr lang="en-US" sz="3200" dirty="0"/>
              <a:t>The time- series version of cross validation</a:t>
            </a:r>
          </a:p>
          <a:p>
            <a:endParaRPr lang="en-US" sz="3200" dirty="0"/>
          </a:p>
          <a:p>
            <a:r>
              <a:rPr lang="en-US" sz="3200" dirty="0"/>
              <a:t>Iteratively shift the time series splitting for training and testing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0CD0336-5C4B-EB4F-8317-88D4FA1DC47B}"/>
              </a:ext>
            </a:extLst>
          </p:cNvPr>
          <p:cNvGrpSpPr/>
          <p:nvPr/>
        </p:nvGrpSpPr>
        <p:grpSpPr>
          <a:xfrm>
            <a:off x="394424" y="4631076"/>
            <a:ext cx="8599589" cy="360040"/>
            <a:chOff x="286850" y="4437112"/>
            <a:chExt cx="8599589" cy="3600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876E2C-450B-5546-BF12-87A098ACFDFC}"/>
                </a:ext>
              </a:extLst>
            </p:cNvPr>
            <p:cNvSpPr/>
            <p:nvPr/>
          </p:nvSpPr>
          <p:spPr>
            <a:xfrm>
              <a:off x="286850" y="4437112"/>
              <a:ext cx="1440160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506095-1CDA-D942-9701-F91727877224}"/>
                </a:ext>
              </a:extLst>
            </p:cNvPr>
            <p:cNvSpPr/>
            <p:nvPr/>
          </p:nvSpPr>
          <p:spPr>
            <a:xfrm>
              <a:off x="1709345" y="4437112"/>
              <a:ext cx="1440160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678B635-239B-FB4A-AC27-53A9E5144C89}"/>
                </a:ext>
              </a:extLst>
            </p:cNvPr>
            <p:cNvSpPr/>
            <p:nvPr/>
          </p:nvSpPr>
          <p:spPr>
            <a:xfrm>
              <a:off x="3131840" y="4437112"/>
              <a:ext cx="1440160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39A0FC9-8AC5-A342-AF9C-2C272C1ACF0D}"/>
                </a:ext>
              </a:extLst>
            </p:cNvPr>
            <p:cNvSpPr/>
            <p:nvPr/>
          </p:nvSpPr>
          <p:spPr>
            <a:xfrm>
              <a:off x="4554335" y="4437112"/>
              <a:ext cx="1440160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A5DED8E-8597-1343-B67C-DFF548D5AA06}"/>
                </a:ext>
              </a:extLst>
            </p:cNvPr>
            <p:cNvSpPr/>
            <p:nvPr/>
          </p:nvSpPr>
          <p:spPr>
            <a:xfrm>
              <a:off x="5994495" y="4437112"/>
              <a:ext cx="1440160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CB3F8CD-371B-8849-B5DD-9E0E9CCC2411}"/>
                </a:ext>
              </a:extLst>
            </p:cNvPr>
            <p:cNvSpPr/>
            <p:nvPr/>
          </p:nvSpPr>
          <p:spPr>
            <a:xfrm>
              <a:off x="7446279" y="4437112"/>
              <a:ext cx="1440160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18" name="Right Brace 17">
            <a:extLst>
              <a:ext uri="{FF2B5EF4-FFF2-40B4-BE49-F238E27FC236}">
                <a16:creationId xmlns:a16="http://schemas.microsoft.com/office/drawing/2014/main" id="{563A5035-490C-584F-A0A8-361D198731A0}"/>
              </a:ext>
            </a:extLst>
          </p:cNvPr>
          <p:cNvSpPr/>
          <p:nvPr/>
        </p:nvSpPr>
        <p:spPr>
          <a:xfrm rot="5400000">
            <a:off x="3834925" y="1641176"/>
            <a:ext cx="360040" cy="7200000"/>
          </a:xfrm>
          <a:prstGeom prst="rightBrace">
            <a:avLst>
              <a:gd name="adj1" fmla="val 2447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003F216D-EDEF-5F40-8796-5986F4840A07}"/>
              </a:ext>
            </a:extLst>
          </p:cNvPr>
          <p:cNvSpPr/>
          <p:nvPr/>
        </p:nvSpPr>
        <p:spPr>
          <a:xfrm rot="5400000">
            <a:off x="3114925" y="2648652"/>
            <a:ext cx="360040" cy="5760000"/>
          </a:xfrm>
          <a:prstGeom prst="rightBrace">
            <a:avLst>
              <a:gd name="adj1" fmla="val 2447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11393D11-E61B-594C-875C-C4194B2B54BE}"/>
              </a:ext>
            </a:extLst>
          </p:cNvPr>
          <p:cNvSpPr/>
          <p:nvPr/>
        </p:nvSpPr>
        <p:spPr>
          <a:xfrm rot="5400000">
            <a:off x="2377578" y="3673006"/>
            <a:ext cx="360040" cy="4320000"/>
          </a:xfrm>
          <a:prstGeom prst="rightBrace">
            <a:avLst>
              <a:gd name="adj1" fmla="val 2447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F93796AC-6304-E948-A653-1463DBD68DAD}"/>
              </a:ext>
            </a:extLst>
          </p:cNvPr>
          <p:cNvSpPr/>
          <p:nvPr/>
        </p:nvSpPr>
        <p:spPr>
          <a:xfrm rot="5400000">
            <a:off x="8139657" y="4498218"/>
            <a:ext cx="360040" cy="1440000"/>
          </a:xfrm>
          <a:prstGeom prst="rightBrace">
            <a:avLst>
              <a:gd name="adj1" fmla="val 24475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27AB38F0-873D-FB4F-85E8-F150AF68FB14}"/>
              </a:ext>
            </a:extLst>
          </p:cNvPr>
          <p:cNvSpPr/>
          <p:nvPr/>
        </p:nvSpPr>
        <p:spPr>
          <a:xfrm rot="5400000">
            <a:off x="6714925" y="4826738"/>
            <a:ext cx="360040" cy="1440000"/>
          </a:xfrm>
          <a:prstGeom prst="rightBrace">
            <a:avLst>
              <a:gd name="adj1" fmla="val 24475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811E6857-0994-FB47-98B7-E468CD04E640}"/>
              </a:ext>
            </a:extLst>
          </p:cNvPr>
          <p:cNvSpPr/>
          <p:nvPr/>
        </p:nvSpPr>
        <p:spPr>
          <a:xfrm rot="5400000">
            <a:off x="5274925" y="5113006"/>
            <a:ext cx="360040" cy="1440000"/>
          </a:xfrm>
          <a:prstGeom prst="rightBrace">
            <a:avLst>
              <a:gd name="adj1" fmla="val 24475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2738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46AC9-2DBD-644C-AAD9-3D7B03483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951012" y="2723828"/>
            <a:ext cx="3045024" cy="11430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179665-5007-A147-8D98-165F8589B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7692" y="-29614"/>
            <a:ext cx="7716308" cy="6866206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E41B1A4-2992-6E4C-AC48-5B54F96B74C4}"/>
              </a:ext>
            </a:extLst>
          </p:cNvPr>
          <p:cNvSpPr/>
          <p:nvPr/>
        </p:nvSpPr>
        <p:spPr>
          <a:xfrm>
            <a:off x="3419872" y="4810552"/>
            <a:ext cx="2088232" cy="753542"/>
          </a:xfrm>
          <a:prstGeom prst="wedgeRoundRectCallout">
            <a:avLst>
              <a:gd name="adj1" fmla="val -69132"/>
              <a:gd name="adj2" fmla="val 290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Forecast made by Winter’s method.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609DC2E-C963-754F-A195-9FEAB65DBD72}"/>
              </a:ext>
            </a:extLst>
          </p:cNvPr>
          <p:cNvSpPr/>
          <p:nvPr/>
        </p:nvSpPr>
        <p:spPr>
          <a:xfrm>
            <a:off x="6505052" y="7743"/>
            <a:ext cx="731244" cy="212511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192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2A8ACCD-03CD-414D-8834-67E1FF0D8BF1}"/>
              </a:ext>
            </a:extLst>
          </p:cNvPr>
          <p:cNvSpPr/>
          <p:nvPr/>
        </p:nvSpPr>
        <p:spPr>
          <a:xfrm>
            <a:off x="7236296" y="2232770"/>
            <a:ext cx="731244" cy="212511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192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A9A461C-3625-1A4B-A69D-1D654C796054}"/>
              </a:ext>
            </a:extLst>
          </p:cNvPr>
          <p:cNvSpPr/>
          <p:nvPr/>
        </p:nvSpPr>
        <p:spPr>
          <a:xfrm>
            <a:off x="8028384" y="4501538"/>
            <a:ext cx="731244" cy="212511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192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48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24EA8-8C34-F246-A3AD-BA7E1340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CF463-880F-094D-B3B1-B1A9BF481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series features/characteristics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Forecasts via exponential smoothing </a:t>
            </a:r>
          </a:p>
          <a:p>
            <a:pPr lvl="1"/>
            <a:r>
              <a:rPr lang="en-US" dirty="0"/>
              <a:t>What time series components are we thinking about?</a:t>
            </a:r>
          </a:p>
        </p:txBody>
      </p:sp>
    </p:spTree>
    <p:extLst>
      <p:ext uri="{BB962C8B-B14F-4D97-AF65-F5344CB8AC3E}">
        <p14:creationId xmlns:p14="http://schemas.microsoft.com/office/powerpoint/2010/main" val="11911658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D83C3-2845-FE4D-B89A-EC712E84A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summary of smoothing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DF519C-23C7-B24C-84CE-F402F9AE1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560202"/>
            <a:ext cx="8229600" cy="17375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7162C5-24D5-394F-93AF-3FDA3CEA5998}"/>
              </a:ext>
            </a:extLst>
          </p:cNvPr>
          <p:cNvSpPr txBox="1"/>
          <p:nvPr/>
        </p:nvSpPr>
        <p:spPr>
          <a:xfrm>
            <a:off x="1639614" y="5013176"/>
            <a:ext cx="7047186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From </a:t>
            </a:r>
            <a:r>
              <a:rPr lang="en-HK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Table 8.5 of Hyndman and </a:t>
            </a:r>
            <a:r>
              <a:rPr lang="en-HK" sz="2400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Athanasopoulos</a:t>
            </a:r>
            <a:r>
              <a:rPr lang="en-HK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(2018)</a:t>
            </a:r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7438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C3756-8FC0-A24C-A4F9-3692527ED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Suggested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0B37A-B1F8-F448-ABC9-F265E1C7A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Hyndman, R.J., &amp; </a:t>
            </a:r>
            <a:r>
              <a:rPr lang="en-HK" dirty="0" err="1"/>
              <a:t>Athanasopoulos</a:t>
            </a:r>
            <a:r>
              <a:rPr lang="en-HK" dirty="0"/>
              <a:t>, G. (2021) </a:t>
            </a:r>
            <a:r>
              <a:rPr lang="en-HK" i="1" dirty="0"/>
              <a:t>Forecasting: principles and practice</a:t>
            </a:r>
            <a:r>
              <a:rPr lang="en-HK" dirty="0"/>
              <a:t>, 3rd edition, </a:t>
            </a:r>
            <a:r>
              <a:rPr lang="en-HK" dirty="0" err="1"/>
              <a:t>OTexts</a:t>
            </a:r>
            <a:r>
              <a:rPr lang="en-HK" dirty="0"/>
              <a:t>: Melbourne, Australia. </a:t>
            </a:r>
            <a:r>
              <a:rPr lang="en-HK" dirty="0">
                <a:hlinkClick r:id="rId2"/>
              </a:rPr>
              <a:t>OTexts.com/fpp3</a:t>
            </a:r>
            <a:r>
              <a:rPr lang="en-HK" dirty="0"/>
              <a:t>. </a:t>
            </a:r>
          </a:p>
          <a:p>
            <a:endParaRPr lang="en-HK" dirty="0"/>
          </a:p>
          <a:p>
            <a:r>
              <a:rPr lang="en-HK" dirty="0"/>
              <a:t>Business analytics using forecasting: </a:t>
            </a:r>
            <a:r>
              <a:rPr lang="en-HK" dirty="0">
                <a:hlinkClick r:id="rId3"/>
              </a:rPr>
              <a:t>https://youtube.com/playlist?list=PLoK4oIB1jeK0LHLbZW3DTT05e4srDYxFq</a:t>
            </a:r>
            <a:r>
              <a:rPr lang="en-HK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7380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5">
            <a:extLst>
              <a:ext uri="{FF2B5EF4-FFF2-40B4-BE49-F238E27FC236}">
                <a16:creationId xmlns:a16="http://schemas.microsoft.com/office/drawing/2014/main" id="{E9BEF6D9-6B91-3847-9AE0-AAFDCFAC4C0B}"/>
              </a:ext>
            </a:extLst>
          </p:cNvPr>
          <p:cNvSpPr txBox="1">
            <a:spLocks/>
          </p:cNvSpPr>
          <p:nvPr/>
        </p:nvSpPr>
        <p:spPr bwMode="auto">
          <a:xfrm>
            <a:off x="0" y="2276475"/>
            <a:ext cx="9144000" cy="266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0" tIns="0" rIns="457200" bIns="0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457200" algn="l" eaLnBrk="1" fontAlgn="auto" hangingPunct="1">
              <a:spcAft>
                <a:spcPts val="0"/>
              </a:spcAft>
              <a:defRPr/>
            </a:pPr>
            <a:r>
              <a:rPr lang="en-US" sz="3200" b="1" dirty="0">
                <a:solidFill>
                  <a:srgbClr val="FFFFFF"/>
                </a:solidFill>
                <a:cs typeface="Calibri" panose="020F0502020204030204" pitchFamily="34" charset="0"/>
              </a:rPr>
              <a:t>The End</a:t>
            </a:r>
            <a:endParaRPr lang="en-US" altLang="zh-TW" sz="2800" dirty="0">
              <a:solidFill>
                <a:srgbClr val="FFFFFF"/>
              </a:solidFill>
              <a:latin typeface="+mn-lt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6E318-9432-1545-96F0-E48ACE5EC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 via Judgement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163E893-E604-4140-8081-41AC53876D3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111" y="1600200"/>
            <a:ext cx="8867778" cy="498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076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7D0CB-0050-3844-A0BF-9CF133535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go this route?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C2FA9-741C-0647-97A0-37A73DF93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Little or limited access to data</a:t>
            </a:r>
          </a:p>
          <a:p>
            <a:r>
              <a:rPr lang="en-US" dirty="0"/>
              <a:t>Important to include domain knowledge</a:t>
            </a:r>
          </a:p>
          <a:p>
            <a:endParaRPr lang="en-US" dirty="0"/>
          </a:p>
          <a:p>
            <a:r>
              <a:rPr lang="en-US" dirty="0"/>
              <a:t>Example: </a:t>
            </a:r>
          </a:p>
          <a:p>
            <a:pPr lvl="1"/>
            <a:r>
              <a:rPr lang="en-US" dirty="0"/>
              <a:t>Forecasting a new product…</a:t>
            </a:r>
          </a:p>
          <a:p>
            <a:pPr lvl="1"/>
            <a:r>
              <a:rPr lang="en-US" dirty="0"/>
              <a:t>Estimating the listed price for an apartment</a:t>
            </a:r>
          </a:p>
        </p:txBody>
      </p:sp>
    </p:spTree>
    <p:extLst>
      <p:ext uri="{BB962C8B-B14F-4D97-AF65-F5344CB8AC3E}">
        <p14:creationId xmlns:p14="http://schemas.microsoft.com/office/powerpoint/2010/main" val="376857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7D0CB-0050-3844-A0BF-9CF133535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Australian Cigarette Package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065922-0FBE-624D-8889-ABCA65EF01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5756" y="1417638"/>
            <a:ext cx="4392488" cy="526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680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98A24-FC8C-8642-ADC0-AC2FF047B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Judgmental Forecasts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619F5-473C-8D4B-BD8D-046ADCFD4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common approach: Delphi approach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D90780A-3D5B-264B-85C0-C539FCAAC1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4196175"/>
              </p:ext>
            </p:extLst>
          </p:nvPr>
        </p:nvGraphicFramePr>
        <p:xfrm>
          <a:off x="226192" y="2322646"/>
          <a:ext cx="8738296" cy="42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5623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AED10E5-1625-014A-9619-472BF16662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585B72B-8F21-AC49-91B7-29C0668591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C77D34D-2349-BF4C-8F70-71ED410DEE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D86FA63-ECF2-4447-B31F-75D1F45ED0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A4E672E-A014-CF48-87D0-400206DE0B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CFE3C10-E843-2A4A-950D-F5277D5FF9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AF40071-886B-D245-A7CD-CED58400B0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3BC3938-FCE2-1C45-81E2-E4C61F0D27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67B443D-F08C-614B-87EA-275235D85A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yU_CorpPresent_Eng_20190619  -  Compatibility Mode" id="{54C76AB1-3FA1-464E-A0E0-EBAA37D9E803}" vid="{5B7305C0-86DA-4A4D-9690-2ED79CE56E6B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6422</TotalTime>
  <Words>1605</Words>
  <Application>Microsoft Macintosh PowerPoint</Application>
  <PresentationFormat>On-screen Show (4:3)</PresentationFormat>
  <Paragraphs>327</Paragraphs>
  <Slides>57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Office Theme</vt:lpstr>
      <vt:lpstr>PowerPoint Presentation</vt:lpstr>
      <vt:lpstr>Delivery mode adjustment</vt:lpstr>
      <vt:lpstr>Your feedback is always appreciated</vt:lpstr>
      <vt:lpstr>Week 6 Makeup</vt:lpstr>
      <vt:lpstr>Forecasting</vt:lpstr>
      <vt:lpstr>Forecasting via Judgement</vt:lpstr>
      <vt:lpstr>Why go this route?</vt:lpstr>
      <vt:lpstr>Australian Cigarette Package</vt:lpstr>
      <vt:lpstr>Judgmental Forecasts</vt:lpstr>
      <vt:lpstr>Quantitative approach: Our Focus</vt:lpstr>
      <vt:lpstr>What we will talk about</vt:lpstr>
      <vt:lpstr>Our journey begins with…</vt:lpstr>
      <vt:lpstr>Different types of data</vt:lpstr>
      <vt:lpstr>Different types of data</vt:lpstr>
      <vt:lpstr>Different types of data</vt:lpstr>
      <vt:lpstr>We focus on time series</vt:lpstr>
      <vt:lpstr>Where we start?</vt:lpstr>
      <vt:lpstr>Autocorrelation</vt:lpstr>
      <vt:lpstr>Autocorrelation</vt:lpstr>
      <vt:lpstr>Autocorrelation in action</vt:lpstr>
      <vt:lpstr>White noise: no autocorrelation</vt:lpstr>
      <vt:lpstr>Stationarity</vt:lpstr>
      <vt:lpstr>Stationarity</vt:lpstr>
      <vt:lpstr>Stationarity: Statistical test</vt:lpstr>
      <vt:lpstr>What makes a pattern?</vt:lpstr>
      <vt:lpstr>Additive vs. Multiplicative </vt:lpstr>
      <vt:lpstr>STL decomposition</vt:lpstr>
      <vt:lpstr>STL decomposition: Example</vt:lpstr>
      <vt:lpstr>Alright, now we talk about forecasting.</vt:lpstr>
      <vt:lpstr>The simple approach</vt:lpstr>
      <vt:lpstr>Now enter simple exp. smoothing</vt:lpstr>
      <vt:lpstr>The role of α </vt:lpstr>
      <vt:lpstr>The component form of this model</vt:lpstr>
      <vt:lpstr>Math behind it (Optional)</vt:lpstr>
      <vt:lpstr>Simple Exp. Smoothing: Example</vt:lpstr>
      <vt:lpstr>What’s the issue?</vt:lpstr>
      <vt:lpstr>Holt’s Method</vt:lpstr>
      <vt:lpstr>Mechanism behind Holt’s Method</vt:lpstr>
      <vt:lpstr>Mechanism behind Holt’s Method</vt:lpstr>
      <vt:lpstr>Constant or Changing Trend?</vt:lpstr>
      <vt:lpstr>Recall that there are two components</vt:lpstr>
      <vt:lpstr>Holt-Winter’s (or Winter’s) Method</vt:lpstr>
      <vt:lpstr>Winter’s Method: Additive</vt:lpstr>
      <vt:lpstr>Example: quarterly data m=4</vt:lpstr>
      <vt:lpstr>Example: quarterly data m=4</vt:lpstr>
      <vt:lpstr>Multiplicative counterpart (optional)</vt:lpstr>
      <vt:lpstr>Forecasting evaluation</vt:lpstr>
      <vt:lpstr>Data partitioning: Order Matters!</vt:lpstr>
      <vt:lpstr>Fixed partitioning</vt:lpstr>
      <vt:lpstr>Example </vt:lpstr>
      <vt:lpstr>Example </vt:lpstr>
      <vt:lpstr>Roll forward</vt:lpstr>
      <vt:lpstr>Example</vt:lpstr>
      <vt:lpstr>A summary</vt:lpstr>
      <vt:lpstr>A summary of smoothing</vt:lpstr>
      <vt:lpstr>Suggested 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ZUO Zhiya</dc:creator>
  <cp:lastModifiedBy>Zhiya ZUO</cp:lastModifiedBy>
  <cp:revision>1554</cp:revision>
  <cp:lastPrinted>2021-02-02T08:00:12Z</cp:lastPrinted>
  <dcterms:created xsi:type="dcterms:W3CDTF">2021-01-23T06:25:10Z</dcterms:created>
  <dcterms:modified xsi:type="dcterms:W3CDTF">2022-03-03T14:49:59Z</dcterms:modified>
</cp:coreProperties>
</file>